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Hubot Sans"/>
      <p:regular r:id="rId17"/>
    </p:embeddedFont>
    <p:embeddedFont>
      <p:font typeface="Hubot Sans"/>
      <p:regular r:id="rId18"/>
    </p:embeddedFont>
    <p:embeddedFont>
      <p:font typeface="Roboto Condensed"/>
      <p:regular r:id="rId19"/>
    </p:embeddedFont>
    <p:embeddedFont>
      <p:font typeface="Roboto Condensed"/>
      <p:regular r:id="rId20"/>
    </p:embeddedFont>
    <p:embeddedFont>
      <p:font typeface="Roboto Condensed"/>
      <p:regular r:id="rId21"/>
    </p:embeddedFont>
    <p:embeddedFont>
      <p:font typeface="Roboto Condensed"/>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svg"/><Relationship Id="rId4" Type="http://schemas.openxmlformats.org/officeDocument/2006/relationships/image" Target="../media/image-2-4.png"/><Relationship Id="rId5" Type="http://schemas.openxmlformats.org/officeDocument/2006/relationships/image" Target="../media/image-2-5.svg"/><Relationship Id="rId6" Type="http://schemas.openxmlformats.org/officeDocument/2006/relationships/slideLayout" Target="../slideLayouts/slideLayout3.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4-4.png"/><Relationship Id="rId5" Type="http://schemas.openxmlformats.org/officeDocument/2006/relationships/image" Target="../media/image-4-5.svg"/><Relationship Id="rId6" Type="http://schemas.openxmlformats.org/officeDocument/2006/relationships/image" Target="../media/image-4-6.png"/><Relationship Id="rId7" Type="http://schemas.openxmlformats.org/officeDocument/2006/relationships/image" Target="../media/image-4-7.svg"/><Relationship Id="rId8" Type="http://schemas.openxmlformats.org/officeDocument/2006/relationships/image" Target="../media/image-4-8.png"/><Relationship Id="rId9" Type="http://schemas.openxmlformats.org/officeDocument/2006/relationships/image" Target="../media/image-4-9.svg"/><Relationship Id="rId10" Type="http://schemas.openxmlformats.org/officeDocument/2006/relationships/slideLayout" Target="../slideLayouts/slideLayout5.xml"/><Relationship Id="rId11"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app1.py"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slideLayout" Target="../slideLayouts/slideLayout6.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sv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image" Target="../media/image-8-7.png"/><Relationship Id="rId8" Type="http://schemas.openxmlformats.org/officeDocument/2006/relationships/image" Target="../media/image-8-8.svg"/><Relationship Id="rId9" Type="http://schemas.openxmlformats.org/officeDocument/2006/relationships/image" Target="../media/image-8-9.png"/><Relationship Id="rId10" Type="http://schemas.openxmlformats.org/officeDocument/2006/relationships/image" Target="../media/image-8-10.svg"/><Relationship Id="rId11" Type="http://schemas.openxmlformats.org/officeDocument/2006/relationships/slideLayout" Target="../slideLayouts/slideLayout9.xml"/><Relationship Id="rId1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18384" y="709255"/>
            <a:ext cx="7880033" cy="1128236"/>
          </a:xfrm>
          <a:prstGeom prst="rect">
            <a:avLst/>
          </a:prstGeom>
          <a:noFill/>
          <a:ln/>
        </p:spPr>
        <p:txBody>
          <a:bodyPr wrap="square" lIns="0" tIns="0" rIns="0" bIns="0" rtlCol="0" anchor="t"/>
          <a:lstStyle/>
          <a:p>
            <a:pPr algn="l" indent="0" marL="0">
              <a:lnSpc>
                <a:spcPts val="4400"/>
              </a:lnSpc>
              <a:buNone/>
            </a:pPr>
            <a:r>
              <a:rPr lang="en-US" sz="3550" b="1" dirty="0">
                <a:solidFill>
                  <a:srgbClr val="0C0D0F"/>
                </a:solidFill>
                <a:latin typeface="Hubot Sans Bold" pitchFamily="34" charset="0"/>
                <a:ea typeface="Hubot Sans Bold" pitchFamily="34" charset="-122"/>
                <a:cs typeface="Hubot Sans Bold" pitchFamily="34" charset="-120"/>
              </a:rPr>
              <a:t>PhonePe Transaction Insights Dashboard</a:t>
            </a:r>
            <a:endParaRPr lang="en-US" sz="3550" dirty="0"/>
          </a:p>
        </p:txBody>
      </p:sp>
      <p:sp>
        <p:nvSpPr>
          <p:cNvPr id="4" name="Text 1"/>
          <p:cNvSpPr/>
          <p:nvPr/>
        </p:nvSpPr>
        <p:spPr>
          <a:xfrm>
            <a:off x="6118384" y="2108240"/>
            <a:ext cx="7880033" cy="3114675"/>
          </a:xfrm>
          <a:prstGeom prst="rect">
            <a:avLst/>
          </a:prstGeom>
          <a:noFill/>
          <a:ln/>
        </p:spPr>
        <p:txBody>
          <a:bodyPr wrap="square" lIns="0" tIns="0" rIns="0" bIns="0" rtlCol="0" anchor="t"/>
          <a:lstStyle/>
          <a:p>
            <a:pPr algn="l" indent="0" marL="0">
              <a:lnSpc>
                <a:spcPts val="6100"/>
              </a:lnSpc>
              <a:buNone/>
            </a:pPr>
            <a:r>
              <a:rPr lang="en-US" sz="4900" b="1" dirty="0">
                <a:solidFill>
                  <a:srgbClr val="0C0D0F"/>
                </a:solidFill>
                <a:latin typeface="Hubot Sans Bold" pitchFamily="34" charset="0"/>
                <a:ea typeface="Hubot Sans Bold" pitchFamily="34" charset="-122"/>
                <a:cs typeface="Hubot Sans Bold" pitchFamily="34" charset="-120"/>
              </a:rPr>
              <a:t>Data-Driven Strategy in India's Digital Payment Ecosystem</a:t>
            </a:r>
            <a:endParaRPr lang="en-US" sz="4900" dirty="0"/>
          </a:p>
        </p:txBody>
      </p:sp>
      <p:sp>
        <p:nvSpPr>
          <p:cNvPr id="5" name="Text 2"/>
          <p:cNvSpPr/>
          <p:nvPr/>
        </p:nvSpPr>
        <p:spPr>
          <a:xfrm>
            <a:off x="6118384" y="5674162"/>
            <a:ext cx="2257068" cy="282178"/>
          </a:xfrm>
          <a:prstGeom prst="rect">
            <a:avLst/>
          </a:prstGeom>
          <a:noFill/>
          <a:ln/>
        </p:spPr>
        <p:txBody>
          <a:bodyPr wrap="none" lIns="0" tIns="0" rIns="0" bIns="0" rtlCol="0" anchor="t"/>
          <a:lstStyle/>
          <a:p>
            <a:pPr algn="l" indent="0" marL="0">
              <a:lnSpc>
                <a:spcPts val="2200"/>
              </a:lnSpc>
              <a:buNone/>
            </a:pPr>
            <a:r>
              <a:rPr lang="en-US" sz="1750" b="1" dirty="0">
                <a:solidFill>
                  <a:srgbClr val="0C0D0F"/>
                </a:solidFill>
                <a:latin typeface="Hubot Sans Bold" pitchFamily="34" charset="0"/>
                <a:ea typeface="Hubot Sans Bold" pitchFamily="34" charset="-122"/>
                <a:cs typeface="Hubot Sans Bold" pitchFamily="34" charset="-120"/>
              </a:rPr>
              <a:t>Project Domain</a:t>
            </a:r>
            <a:endParaRPr lang="en-US" sz="1750" dirty="0"/>
          </a:p>
        </p:txBody>
      </p:sp>
      <p:sp>
        <p:nvSpPr>
          <p:cNvPr id="6" name="Text 3"/>
          <p:cNvSpPr/>
          <p:nvPr/>
        </p:nvSpPr>
        <p:spPr>
          <a:xfrm>
            <a:off x="6118384" y="6136838"/>
            <a:ext cx="3719751" cy="288965"/>
          </a:xfrm>
          <a:prstGeom prst="rect">
            <a:avLst/>
          </a:prstGeom>
          <a:noFill/>
          <a:ln/>
        </p:spPr>
        <p:txBody>
          <a:bodyPr wrap="none" lIns="0" tIns="0" rIns="0" bIns="0" rtlCol="0" anchor="t"/>
          <a:lstStyle/>
          <a:p>
            <a:pPr algn="l" indent="0" marL="0">
              <a:lnSpc>
                <a:spcPts val="2250"/>
              </a:lnSpc>
              <a:buNone/>
            </a:pPr>
            <a:r>
              <a:rPr lang="en-US" sz="1400" dirty="0">
                <a:solidFill>
                  <a:srgbClr val="55575A"/>
                </a:solidFill>
                <a:latin typeface="Roboto Condensed" pitchFamily="34" charset="0"/>
                <a:ea typeface="Roboto Condensed" pitchFamily="34" charset="-122"/>
                <a:cs typeface="Roboto Condensed" pitchFamily="34" charset="-120"/>
              </a:rPr>
              <a:t>Finance / Payment Systems Analytics</a:t>
            </a:r>
            <a:endParaRPr lang="en-US" sz="1400" dirty="0"/>
          </a:p>
        </p:txBody>
      </p:sp>
      <p:sp>
        <p:nvSpPr>
          <p:cNvPr id="7" name="Text 4"/>
          <p:cNvSpPr/>
          <p:nvPr/>
        </p:nvSpPr>
        <p:spPr>
          <a:xfrm>
            <a:off x="6118384" y="6606302"/>
            <a:ext cx="2490073" cy="282178"/>
          </a:xfrm>
          <a:prstGeom prst="rect">
            <a:avLst/>
          </a:prstGeom>
          <a:noFill/>
          <a:ln/>
        </p:spPr>
        <p:txBody>
          <a:bodyPr wrap="none" lIns="0" tIns="0" rIns="0" bIns="0" rtlCol="0" anchor="t"/>
          <a:lstStyle/>
          <a:p>
            <a:pPr algn="l" indent="0" marL="0">
              <a:lnSpc>
                <a:spcPts val="2200"/>
              </a:lnSpc>
              <a:buNone/>
            </a:pPr>
            <a:r>
              <a:rPr lang="en-US" sz="1750" b="1" dirty="0">
                <a:solidFill>
                  <a:srgbClr val="0C0D0F"/>
                </a:solidFill>
                <a:latin typeface="Hubot Sans Bold" pitchFamily="34" charset="0"/>
                <a:ea typeface="Hubot Sans Bold" pitchFamily="34" charset="-122"/>
                <a:cs typeface="Hubot Sans Bold" pitchFamily="34" charset="-120"/>
              </a:rPr>
              <a:t>Key Technologies</a:t>
            </a:r>
            <a:endParaRPr lang="en-US" sz="1750" dirty="0"/>
          </a:p>
        </p:txBody>
      </p:sp>
      <p:sp>
        <p:nvSpPr>
          <p:cNvPr id="8" name="Text 5"/>
          <p:cNvSpPr/>
          <p:nvPr/>
        </p:nvSpPr>
        <p:spPr>
          <a:xfrm>
            <a:off x="6118384" y="7068979"/>
            <a:ext cx="3719751" cy="288965"/>
          </a:xfrm>
          <a:prstGeom prst="rect">
            <a:avLst/>
          </a:prstGeom>
          <a:noFill/>
          <a:ln/>
        </p:spPr>
        <p:txBody>
          <a:bodyPr wrap="none" lIns="0" tIns="0" rIns="0" bIns="0" rtlCol="0" anchor="t"/>
          <a:lstStyle/>
          <a:p>
            <a:pPr algn="l" indent="0" marL="0">
              <a:lnSpc>
                <a:spcPts val="2250"/>
              </a:lnSpc>
              <a:buNone/>
            </a:pPr>
            <a:r>
              <a:rPr lang="en-US" sz="1400" dirty="0">
                <a:solidFill>
                  <a:srgbClr val="55575A"/>
                </a:solidFill>
                <a:latin typeface="Roboto Condensed" pitchFamily="34" charset="0"/>
                <a:ea typeface="Roboto Condensed" pitchFamily="34" charset="-122"/>
                <a:cs typeface="Roboto Condensed" pitchFamily="34" charset="-120"/>
              </a:rPr>
              <a:t>Python | SQL | Streamlit | Plotly | Pandas | MySQL</a:t>
            </a:r>
            <a:endParaRPr lang="en-US" sz="1400" dirty="0"/>
          </a:p>
        </p:txBody>
      </p:sp>
      <p:sp>
        <p:nvSpPr>
          <p:cNvPr id="9" name="Text 6"/>
          <p:cNvSpPr/>
          <p:nvPr/>
        </p:nvSpPr>
        <p:spPr>
          <a:xfrm>
            <a:off x="10557034" y="5696783"/>
            <a:ext cx="3449003" cy="288965"/>
          </a:xfrm>
          <a:prstGeom prst="rect">
            <a:avLst/>
          </a:prstGeom>
          <a:noFill/>
          <a:ln/>
        </p:spPr>
        <p:txBody>
          <a:bodyPr wrap="none" lIns="0" tIns="0" rIns="0" bIns="0" rtlCol="0" anchor="t"/>
          <a:lstStyle/>
          <a:p>
            <a:pPr algn="l" indent="0" marL="0">
              <a:lnSpc>
                <a:spcPts val="2250"/>
              </a:lnSpc>
              <a:buNone/>
            </a:pPr>
            <a:r>
              <a:rPr lang="en-US" sz="1400" dirty="0">
                <a:solidFill>
                  <a:srgbClr val="55575A"/>
                </a:solidFill>
                <a:latin typeface="Roboto Condensed" pitchFamily="34" charset="0"/>
                <a:ea typeface="Roboto Condensed" pitchFamily="34" charset="-122"/>
                <a:cs typeface="Roboto Condensed" pitchFamily="34" charset="-120"/>
              </a:rPr>
              <a:t>Developed by: </a:t>
            </a:r>
            <a:pPr algn="l" indent="0" marL="0">
              <a:lnSpc>
                <a:spcPts val="2250"/>
              </a:lnSpc>
              <a:buNone/>
            </a:pPr>
            <a:r>
              <a:rPr lang="en-US" sz="1400" b="1" dirty="0">
                <a:solidFill>
                  <a:srgbClr val="55575A"/>
                </a:solidFill>
                <a:latin typeface="Roboto Condensed" pitchFamily="34" charset="0"/>
                <a:ea typeface="Roboto Condensed" pitchFamily="34" charset="-122"/>
                <a:cs typeface="Roboto Condensed" pitchFamily="34" charset="-120"/>
              </a:rPr>
              <a:t>Your Name</a:t>
            </a:r>
            <a:pPr algn="l" indent="0" marL="0">
              <a:lnSpc>
                <a:spcPts val="2250"/>
              </a:lnSpc>
              <a:buNone/>
            </a:pPr>
            <a:r>
              <a:rPr lang="en-US" sz="1400" dirty="0">
                <a:solidFill>
                  <a:srgbClr val="55575A"/>
                </a:solidFill>
                <a:latin typeface="Roboto Condensed" pitchFamily="34" charset="0"/>
                <a:ea typeface="Roboto Condensed" pitchFamily="34" charset="-122"/>
                <a:cs typeface="Roboto Condensed" pitchFamily="34" charset="-120"/>
              </a:rPr>
              <a:t> (B.E. CSE Student)</a:t>
            </a:r>
            <a:endParaRPr lang="en-US" sz="1400" dirty="0"/>
          </a:p>
        </p:txBody>
      </p:sp>
      <p:sp>
        <p:nvSpPr>
          <p:cNvPr id="10" name="Text 7"/>
          <p:cNvSpPr/>
          <p:nvPr/>
        </p:nvSpPr>
        <p:spPr>
          <a:xfrm>
            <a:off x="10557034" y="6148149"/>
            <a:ext cx="3449003" cy="288965"/>
          </a:xfrm>
          <a:prstGeom prst="rect">
            <a:avLst/>
          </a:prstGeom>
          <a:noFill/>
          <a:ln/>
        </p:spPr>
        <p:txBody>
          <a:bodyPr wrap="none" lIns="0" tIns="0" rIns="0" bIns="0" rtlCol="0" anchor="t"/>
          <a:lstStyle/>
          <a:p>
            <a:pPr algn="l" indent="0" marL="0">
              <a:lnSpc>
                <a:spcPts val="2250"/>
              </a:lnSpc>
              <a:buNone/>
            </a:pPr>
            <a:r>
              <a:rPr lang="en-US" sz="1400" dirty="0">
                <a:solidFill>
                  <a:srgbClr val="55575A"/>
                </a:solidFill>
                <a:latin typeface="Roboto Condensed" pitchFamily="34" charset="0"/>
                <a:ea typeface="Roboto Condensed" pitchFamily="34" charset="-122"/>
                <a:cs typeface="Roboto Condensed" pitchFamily="34" charset="-120"/>
              </a:rPr>
              <a:t>Mentor/Guide: </a:t>
            </a:r>
            <a:pPr algn="l" indent="0" marL="0">
              <a:lnSpc>
                <a:spcPts val="2250"/>
              </a:lnSpc>
              <a:buNone/>
            </a:pPr>
            <a:r>
              <a:rPr lang="en-US" sz="1400" dirty="0">
                <a:solidFill>
                  <a:srgbClr val="55575A"/>
                </a:solidFill>
                <a:latin typeface="Roboto Condensed" pitchFamily="34" charset="0"/>
                <a:ea typeface="Roboto Condensed" pitchFamily="34" charset="-122"/>
                <a:cs typeface="Roboto Condensed" pitchFamily="34" charset="-120"/>
              </a:rPr>
              <a:t>(If Applicable)</a:t>
            </a:r>
            <a:endParaRPr lang="en-US" sz="1400" dirty="0"/>
          </a:p>
        </p:txBody>
      </p:sp>
      <p:sp>
        <p:nvSpPr>
          <p:cNvPr id="11" name="Shape 8"/>
          <p:cNvSpPr/>
          <p:nvPr/>
        </p:nvSpPr>
        <p:spPr>
          <a:xfrm>
            <a:off x="10286286" y="5696783"/>
            <a:ext cx="22860" cy="740331"/>
          </a:xfrm>
          <a:prstGeom prst="rect">
            <a:avLst/>
          </a:prstGeom>
          <a:solidFill>
            <a:srgbClr val="1E1E1A"/>
          </a:solid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96835" y="311825"/>
            <a:ext cx="8090773" cy="354330"/>
          </a:xfrm>
          <a:prstGeom prst="rect">
            <a:avLst/>
          </a:prstGeom>
          <a:noFill/>
          <a:ln/>
        </p:spPr>
        <p:txBody>
          <a:bodyPr wrap="none" lIns="0" tIns="0" rIns="0" bIns="0" rtlCol="0" anchor="t"/>
          <a:lstStyle/>
          <a:p>
            <a:pPr algn="l" indent="0" marL="0">
              <a:lnSpc>
                <a:spcPts val="2750"/>
              </a:lnSpc>
              <a:buNone/>
            </a:pPr>
            <a:r>
              <a:rPr lang="en-US" sz="2200" b="1" dirty="0">
                <a:solidFill>
                  <a:srgbClr val="0C0D0F"/>
                </a:solidFill>
                <a:latin typeface="Hubot Sans Bold" pitchFamily="34" charset="0"/>
                <a:ea typeface="Hubot Sans Bold" pitchFamily="34" charset="-122"/>
                <a:cs typeface="Hubot Sans Bold" pitchFamily="34" charset="-120"/>
              </a:rPr>
              <a:t>Conclusion: Optimized Data Analysis Pipeline</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55575A"/>
                </a:solidFill>
                <a:latin typeface="Roboto Condensed" pitchFamily="34" charset="0"/>
                <a:ea typeface="Roboto Condensed" pitchFamily="34" charset="-122"/>
                <a:cs typeface="Roboto Condensed" pitchFamily="34" charset="-120"/>
              </a:rPr>
              <a:t>The project established a stable and optimized pipeline from data source to final dashboard, ensuring high performance and data reliability.</a:t>
            </a:r>
            <a:endParaRPr lang="en-US" sz="850" dirty="0"/>
          </a:p>
        </p:txBody>
      </p:sp>
      <p:sp>
        <p:nvSpPr>
          <p:cNvPr id="4" name="Text 2"/>
          <p:cNvSpPr/>
          <p:nvPr/>
        </p:nvSpPr>
        <p:spPr>
          <a:xfrm>
            <a:off x="396835" y="1244441"/>
            <a:ext cx="2520910" cy="212646"/>
          </a:xfrm>
          <a:prstGeom prst="rect">
            <a:avLst/>
          </a:prstGeom>
          <a:noFill/>
          <a:ln/>
        </p:spPr>
        <p:txBody>
          <a:bodyPr wrap="none" lIns="0" tIns="0" rIns="0" bIns="0" rtlCol="0" anchor="t"/>
          <a:lstStyle/>
          <a:p>
            <a:pPr algn="l" indent="0" marL="0">
              <a:lnSpc>
                <a:spcPts val="1650"/>
              </a:lnSpc>
              <a:buNone/>
            </a:pPr>
            <a:r>
              <a:rPr lang="en-US" sz="1300" b="1" dirty="0">
                <a:solidFill>
                  <a:srgbClr val="0C0D0F"/>
                </a:solidFill>
                <a:latin typeface="Hubot Sans Bold" pitchFamily="34" charset="0"/>
                <a:ea typeface="Hubot Sans Bold" pitchFamily="34" charset="-122"/>
                <a:cs typeface="Hubot Sans Bold" pitchFamily="34" charset="-120"/>
              </a:rPr>
              <a:t>ETL Workflow Overview</a:t>
            </a:r>
            <a:endParaRPr lang="en-US" sz="1300" dirty="0"/>
          </a:p>
        </p:txBody>
      </p:sp>
      <p:sp>
        <p:nvSpPr>
          <p:cNvPr id="5" name="Shape 3"/>
          <p:cNvSpPr/>
          <p:nvPr/>
        </p:nvSpPr>
        <p:spPr>
          <a:xfrm>
            <a:off x="396835" y="2401491"/>
            <a:ext cx="13836729" cy="15240"/>
          </a:xfrm>
          <a:prstGeom prst="roundRect">
            <a:avLst>
              <a:gd name="adj" fmla="val 111628"/>
            </a:avLst>
          </a:prstGeom>
          <a:solidFill>
            <a:srgbClr val="000000">
              <a:alpha val="8000"/>
            </a:srgbClr>
          </a:solidFill>
          <a:ln/>
        </p:spPr>
      </p:sp>
      <p:sp>
        <p:nvSpPr>
          <p:cNvPr id="6" name="Shape 4"/>
          <p:cNvSpPr/>
          <p:nvPr/>
        </p:nvSpPr>
        <p:spPr>
          <a:xfrm>
            <a:off x="3113961" y="2174736"/>
            <a:ext cx="15240" cy="226814"/>
          </a:xfrm>
          <a:prstGeom prst="roundRect">
            <a:avLst>
              <a:gd name="adj" fmla="val 111628"/>
            </a:avLst>
          </a:prstGeom>
          <a:solidFill>
            <a:srgbClr val="AEB0A7"/>
          </a:solidFill>
          <a:ln/>
        </p:spPr>
      </p:sp>
      <p:sp>
        <p:nvSpPr>
          <p:cNvPr id="7" name="Shape 5"/>
          <p:cNvSpPr/>
          <p:nvPr/>
        </p:nvSpPr>
        <p:spPr>
          <a:xfrm>
            <a:off x="3079075" y="2358926"/>
            <a:ext cx="85011" cy="85011"/>
          </a:xfrm>
          <a:prstGeom prst="roundRect">
            <a:avLst>
              <a:gd name="adj" fmla="val 537813"/>
            </a:avLst>
          </a:prstGeom>
          <a:solidFill>
            <a:srgbClr val="C8CAC1"/>
          </a:solidFill>
          <a:ln/>
        </p:spPr>
      </p:sp>
      <p:sp>
        <p:nvSpPr>
          <p:cNvPr id="8" name="Text 6"/>
          <p:cNvSpPr/>
          <p:nvPr/>
        </p:nvSpPr>
        <p:spPr>
          <a:xfrm>
            <a:off x="2412802" y="1627108"/>
            <a:ext cx="1417558" cy="177165"/>
          </a:xfrm>
          <a:prstGeom prst="rect">
            <a:avLst/>
          </a:prstGeom>
          <a:noFill/>
          <a:ln/>
        </p:spPr>
        <p:txBody>
          <a:bodyPr wrap="none" lIns="0" tIns="0" rIns="0" bIns="0" rtlCol="0" anchor="t"/>
          <a:lstStyle/>
          <a:p>
            <a:pPr algn="ctr" indent="0" marL="0">
              <a:lnSpc>
                <a:spcPts val="1350"/>
              </a:lnSpc>
              <a:buNone/>
            </a:pPr>
            <a:r>
              <a:rPr lang="en-US" sz="1100" b="1" dirty="0">
                <a:solidFill>
                  <a:srgbClr val="55575A"/>
                </a:solidFill>
                <a:latin typeface="Hubot Sans Bold" pitchFamily="34" charset="0"/>
                <a:ea typeface="Hubot Sans Bold" pitchFamily="34" charset="-122"/>
                <a:cs typeface="Hubot Sans Bold" pitchFamily="34" charset="-120"/>
              </a:rPr>
              <a:t>Extract</a:t>
            </a:r>
            <a:endParaRPr lang="en-US" sz="1100" dirty="0"/>
          </a:p>
        </p:txBody>
      </p:sp>
      <p:sp>
        <p:nvSpPr>
          <p:cNvPr id="9" name="Text 7"/>
          <p:cNvSpPr/>
          <p:nvPr/>
        </p:nvSpPr>
        <p:spPr>
          <a:xfrm>
            <a:off x="510183" y="1872258"/>
            <a:ext cx="5222915" cy="189071"/>
          </a:xfrm>
          <a:prstGeom prst="rect">
            <a:avLst/>
          </a:prstGeom>
          <a:noFill/>
          <a:ln/>
        </p:spPr>
        <p:txBody>
          <a:bodyPr wrap="none" lIns="0" tIns="0" rIns="0" bIns="0" rtlCol="0" anchor="t"/>
          <a:lstStyle/>
          <a:p>
            <a:pPr algn="ctr" indent="0" marL="0">
              <a:lnSpc>
                <a:spcPts val="1400"/>
              </a:lnSpc>
              <a:buNone/>
            </a:pPr>
            <a:r>
              <a:rPr lang="en-US" sz="850" dirty="0">
                <a:solidFill>
                  <a:srgbClr val="55575A"/>
                </a:solidFill>
                <a:latin typeface="Roboto Condensed" pitchFamily="34" charset="0"/>
                <a:ea typeface="Roboto Condensed" pitchFamily="34" charset="-122"/>
                <a:cs typeface="Roboto Condensed" pitchFamily="34" charset="-120"/>
              </a:rPr>
              <a:t>Load JSON data from GitHub using Python scripts (</a:t>
            </a:r>
            <a:pPr algn="ctr" indent="0" marL="0">
              <a:lnSpc>
                <a:spcPts val="1400"/>
              </a:lnSpc>
              <a:buNone/>
            </a:pPr>
            <a:r>
              <a:rPr lang="en-US" sz="850" dirty="0">
                <a:solidFill>
                  <a:srgbClr val="55575A"/>
                </a:solidFill>
                <a:highlight>
                  <a:srgbClr val="DBDBD6"/>
                </a:highlight>
                <a:latin typeface="Consolas" pitchFamily="34" charset="0"/>
                <a:ea typeface="Consolas" pitchFamily="34" charset="-122"/>
                <a:cs typeface="Consolas" pitchFamily="34" charset="-120"/>
              </a:rPr>
              <a:t>phonepe_analysis.ipynb</a:t>
            </a:r>
            <a:pPr algn="ctr" indent="0" marL="0">
              <a:lnSpc>
                <a:spcPts val="1400"/>
              </a:lnSpc>
              <a:buNone/>
            </a:pPr>
            <a:r>
              <a:rPr lang="en-US" sz="850" dirty="0">
                <a:solidFill>
                  <a:srgbClr val="55575A"/>
                </a:solidFill>
                <a:latin typeface="Roboto Condensed" pitchFamily="34" charset="0"/>
                <a:ea typeface="Roboto Condensed" pitchFamily="34" charset="-122"/>
                <a:cs typeface="Roboto Condensed" pitchFamily="34" charset="-120"/>
              </a:rPr>
              <a:t>).</a:t>
            </a:r>
            <a:endParaRPr lang="en-US" sz="850" dirty="0"/>
          </a:p>
        </p:txBody>
      </p:sp>
      <p:sp>
        <p:nvSpPr>
          <p:cNvPr id="10" name="Shape 8"/>
          <p:cNvSpPr/>
          <p:nvPr/>
        </p:nvSpPr>
        <p:spPr>
          <a:xfrm>
            <a:off x="5909667" y="2401431"/>
            <a:ext cx="15240" cy="226814"/>
          </a:xfrm>
          <a:prstGeom prst="roundRect">
            <a:avLst>
              <a:gd name="adj" fmla="val 111628"/>
            </a:avLst>
          </a:prstGeom>
          <a:solidFill>
            <a:srgbClr val="AEB0A7"/>
          </a:solidFill>
          <a:ln/>
        </p:spPr>
      </p:sp>
      <p:sp>
        <p:nvSpPr>
          <p:cNvPr id="11" name="Shape 9"/>
          <p:cNvSpPr/>
          <p:nvPr/>
        </p:nvSpPr>
        <p:spPr>
          <a:xfrm>
            <a:off x="5874782" y="2358926"/>
            <a:ext cx="85011" cy="85011"/>
          </a:xfrm>
          <a:prstGeom prst="roundRect">
            <a:avLst>
              <a:gd name="adj" fmla="val 537813"/>
            </a:avLst>
          </a:prstGeom>
          <a:solidFill>
            <a:srgbClr val="C8CAC1"/>
          </a:solidFill>
          <a:ln/>
        </p:spPr>
      </p:sp>
      <p:sp>
        <p:nvSpPr>
          <p:cNvPr id="12" name="Text 10"/>
          <p:cNvSpPr/>
          <p:nvPr/>
        </p:nvSpPr>
        <p:spPr>
          <a:xfrm>
            <a:off x="5208508" y="2741652"/>
            <a:ext cx="1417558" cy="177165"/>
          </a:xfrm>
          <a:prstGeom prst="rect">
            <a:avLst/>
          </a:prstGeom>
          <a:noFill/>
          <a:ln/>
        </p:spPr>
        <p:txBody>
          <a:bodyPr wrap="none" lIns="0" tIns="0" rIns="0" bIns="0" rtlCol="0" anchor="t"/>
          <a:lstStyle/>
          <a:p>
            <a:pPr algn="ctr" indent="0" marL="0">
              <a:lnSpc>
                <a:spcPts val="1350"/>
              </a:lnSpc>
              <a:buNone/>
            </a:pPr>
            <a:r>
              <a:rPr lang="en-US" sz="1100" b="1" dirty="0">
                <a:solidFill>
                  <a:srgbClr val="55575A"/>
                </a:solidFill>
                <a:latin typeface="Hubot Sans Bold" pitchFamily="34" charset="0"/>
                <a:ea typeface="Hubot Sans Bold" pitchFamily="34" charset="-122"/>
                <a:cs typeface="Hubot Sans Bold" pitchFamily="34" charset="-120"/>
              </a:rPr>
              <a:t>Transform</a:t>
            </a:r>
            <a:endParaRPr lang="en-US" sz="1100" dirty="0"/>
          </a:p>
        </p:txBody>
      </p:sp>
      <p:sp>
        <p:nvSpPr>
          <p:cNvPr id="13" name="Text 11"/>
          <p:cNvSpPr/>
          <p:nvPr/>
        </p:nvSpPr>
        <p:spPr>
          <a:xfrm>
            <a:off x="3305770" y="2986802"/>
            <a:ext cx="5223034" cy="181451"/>
          </a:xfrm>
          <a:prstGeom prst="rect">
            <a:avLst/>
          </a:prstGeom>
          <a:noFill/>
          <a:ln/>
        </p:spPr>
        <p:txBody>
          <a:bodyPr wrap="none" lIns="0" tIns="0" rIns="0" bIns="0" rtlCol="0" anchor="t"/>
          <a:lstStyle/>
          <a:p>
            <a:pPr algn="ctr" indent="0" marL="0">
              <a:lnSpc>
                <a:spcPts val="1400"/>
              </a:lnSpc>
              <a:buNone/>
            </a:pPr>
            <a:r>
              <a:rPr lang="en-US" sz="850" dirty="0">
                <a:solidFill>
                  <a:srgbClr val="55575A"/>
                </a:solidFill>
                <a:latin typeface="Roboto Condensed" pitchFamily="34" charset="0"/>
                <a:ea typeface="Roboto Condensed" pitchFamily="34" charset="-122"/>
                <a:cs typeface="Roboto Condensed" pitchFamily="34" charset="-120"/>
              </a:rPr>
              <a:t>Clean and standardize data formats, including consistent state name mapping (e.g., handling the 'Odisha' fix).</a:t>
            </a:r>
            <a:endParaRPr lang="en-US" sz="850" dirty="0"/>
          </a:p>
        </p:txBody>
      </p:sp>
      <p:sp>
        <p:nvSpPr>
          <p:cNvPr id="14" name="Shape 12"/>
          <p:cNvSpPr/>
          <p:nvPr/>
        </p:nvSpPr>
        <p:spPr>
          <a:xfrm>
            <a:off x="8705374" y="2174736"/>
            <a:ext cx="15240" cy="226814"/>
          </a:xfrm>
          <a:prstGeom prst="roundRect">
            <a:avLst>
              <a:gd name="adj" fmla="val 111628"/>
            </a:avLst>
          </a:prstGeom>
          <a:solidFill>
            <a:srgbClr val="AEB0A7"/>
          </a:solidFill>
          <a:ln/>
        </p:spPr>
      </p:sp>
      <p:sp>
        <p:nvSpPr>
          <p:cNvPr id="15" name="Shape 13"/>
          <p:cNvSpPr/>
          <p:nvPr/>
        </p:nvSpPr>
        <p:spPr>
          <a:xfrm>
            <a:off x="8670488" y="2358926"/>
            <a:ext cx="85011" cy="85011"/>
          </a:xfrm>
          <a:prstGeom prst="roundRect">
            <a:avLst>
              <a:gd name="adj" fmla="val 537813"/>
            </a:avLst>
          </a:prstGeom>
          <a:solidFill>
            <a:srgbClr val="C8CAC1"/>
          </a:solidFill>
          <a:ln/>
        </p:spPr>
      </p:sp>
      <p:sp>
        <p:nvSpPr>
          <p:cNvPr id="16" name="Text 14"/>
          <p:cNvSpPr/>
          <p:nvPr/>
        </p:nvSpPr>
        <p:spPr>
          <a:xfrm>
            <a:off x="8004215" y="1627108"/>
            <a:ext cx="1417558" cy="177165"/>
          </a:xfrm>
          <a:prstGeom prst="rect">
            <a:avLst/>
          </a:prstGeom>
          <a:noFill/>
          <a:ln/>
        </p:spPr>
        <p:txBody>
          <a:bodyPr wrap="none" lIns="0" tIns="0" rIns="0" bIns="0" rtlCol="0" anchor="t"/>
          <a:lstStyle/>
          <a:p>
            <a:pPr algn="ctr" indent="0" marL="0">
              <a:lnSpc>
                <a:spcPts val="1350"/>
              </a:lnSpc>
              <a:buNone/>
            </a:pPr>
            <a:r>
              <a:rPr lang="en-US" sz="1100" b="1" dirty="0">
                <a:solidFill>
                  <a:srgbClr val="55575A"/>
                </a:solidFill>
                <a:latin typeface="Hubot Sans Bold" pitchFamily="34" charset="0"/>
                <a:ea typeface="Hubot Sans Bold" pitchFamily="34" charset="-122"/>
                <a:cs typeface="Hubot Sans Bold" pitchFamily="34" charset="-120"/>
              </a:rPr>
              <a:t>Load</a:t>
            </a:r>
            <a:endParaRPr lang="en-US" sz="1100" dirty="0"/>
          </a:p>
        </p:txBody>
      </p:sp>
      <p:sp>
        <p:nvSpPr>
          <p:cNvPr id="17" name="Text 15"/>
          <p:cNvSpPr/>
          <p:nvPr/>
        </p:nvSpPr>
        <p:spPr>
          <a:xfrm>
            <a:off x="6101477" y="1872258"/>
            <a:ext cx="5223034" cy="189071"/>
          </a:xfrm>
          <a:prstGeom prst="rect">
            <a:avLst/>
          </a:prstGeom>
          <a:noFill/>
          <a:ln/>
        </p:spPr>
        <p:txBody>
          <a:bodyPr wrap="none" lIns="0" tIns="0" rIns="0" bIns="0" rtlCol="0" anchor="t"/>
          <a:lstStyle/>
          <a:p>
            <a:pPr algn="ctr" indent="0" marL="0">
              <a:lnSpc>
                <a:spcPts val="1400"/>
              </a:lnSpc>
              <a:buNone/>
            </a:pPr>
            <a:r>
              <a:rPr lang="en-US" sz="850" dirty="0">
                <a:solidFill>
                  <a:srgbClr val="55575A"/>
                </a:solidFill>
                <a:latin typeface="Roboto Condensed" pitchFamily="34" charset="0"/>
                <a:ea typeface="Roboto Condensed" pitchFamily="34" charset="-122"/>
                <a:cs typeface="Roboto Condensed" pitchFamily="34" charset="-120"/>
              </a:rPr>
              <a:t>Insert processed data efficiently into the MySQL database (</a:t>
            </a:r>
            <a:pPr algn="ctr" indent="0" marL="0">
              <a:lnSpc>
                <a:spcPts val="1400"/>
              </a:lnSpc>
              <a:buNone/>
            </a:pPr>
            <a:r>
              <a:rPr lang="en-US" sz="850" dirty="0">
                <a:solidFill>
                  <a:srgbClr val="55575A"/>
                </a:solidFill>
                <a:highlight>
                  <a:srgbClr val="DBDBD6"/>
                </a:highlight>
                <a:latin typeface="Consolas" pitchFamily="34" charset="0"/>
                <a:ea typeface="Consolas" pitchFamily="34" charset="-122"/>
                <a:cs typeface="Consolas" pitchFamily="34" charset="-120"/>
              </a:rPr>
              <a:t>pysql.ipynb</a:t>
            </a:r>
            <a:pPr algn="ctr" indent="0" marL="0">
              <a:lnSpc>
                <a:spcPts val="1400"/>
              </a:lnSpc>
              <a:buNone/>
            </a:pPr>
            <a:r>
              <a:rPr lang="en-US" sz="850" dirty="0">
                <a:solidFill>
                  <a:srgbClr val="55575A"/>
                </a:solidFill>
                <a:latin typeface="Roboto Condensed" pitchFamily="34" charset="0"/>
                <a:ea typeface="Roboto Condensed" pitchFamily="34" charset="-122"/>
                <a:cs typeface="Roboto Condensed" pitchFamily="34" charset="-120"/>
              </a:rPr>
              <a:t>).</a:t>
            </a:r>
            <a:endParaRPr lang="en-US" sz="850" dirty="0"/>
          </a:p>
        </p:txBody>
      </p:sp>
      <p:sp>
        <p:nvSpPr>
          <p:cNvPr id="18" name="Shape 16"/>
          <p:cNvSpPr/>
          <p:nvPr/>
        </p:nvSpPr>
        <p:spPr>
          <a:xfrm>
            <a:off x="11501080" y="2401431"/>
            <a:ext cx="15240" cy="226814"/>
          </a:xfrm>
          <a:prstGeom prst="roundRect">
            <a:avLst>
              <a:gd name="adj" fmla="val 111628"/>
            </a:avLst>
          </a:prstGeom>
          <a:solidFill>
            <a:srgbClr val="AEB0A7"/>
          </a:solidFill>
          <a:ln/>
        </p:spPr>
      </p:sp>
      <p:sp>
        <p:nvSpPr>
          <p:cNvPr id="19" name="Shape 17"/>
          <p:cNvSpPr/>
          <p:nvPr/>
        </p:nvSpPr>
        <p:spPr>
          <a:xfrm>
            <a:off x="11466195" y="2358926"/>
            <a:ext cx="85011" cy="85011"/>
          </a:xfrm>
          <a:prstGeom prst="roundRect">
            <a:avLst>
              <a:gd name="adj" fmla="val 537813"/>
            </a:avLst>
          </a:prstGeom>
          <a:solidFill>
            <a:srgbClr val="C8CAC1"/>
          </a:solidFill>
          <a:ln/>
        </p:spPr>
      </p:sp>
      <p:sp>
        <p:nvSpPr>
          <p:cNvPr id="20" name="Text 18"/>
          <p:cNvSpPr/>
          <p:nvPr/>
        </p:nvSpPr>
        <p:spPr>
          <a:xfrm>
            <a:off x="10799921" y="2741652"/>
            <a:ext cx="1417558" cy="177165"/>
          </a:xfrm>
          <a:prstGeom prst="rect">
            <a:avLst/>
          </a:prstGeom>
          <a:noFill/>
          <a:ln/>
        </p:spPr>
        <p:txBody>
          <a:bodyPr wrap="none" lIns="0" tIns="0" rIns="0" bIns="0" rtlCol="0" anchor="t"/>
          <a:lstStyle/>
          <a:p>
            <a:pPr algn="ctr" indent="0" marL="0">
              <a:lnSpc>
                <a:spcPts val="1350"/>
              </a:lnSpc>
              <a:buNone/>
            </a:pPr>
            <a:r>
              <a:rPr lang="en-US" sz="1100" b="1" dirty="0">
                <a:solidFill>
                  <a:srgbClr val="55575A"/>
                </a:solidFill>
                <a:latin typeface="Hubot Sans Bold" pitchFamily="34" charset="0"/>
                <a:ea typeface="Hubot Sans Bold" pitchFamily="34" charset="-122"/>
                <a:cs typeface="Hubot Sans Bold" pitchFamily="34" charset="-120"/>
              </a:rPr>
              <a:t>Visualize</a:t>
            </a:r>
            <a:endParaRPr lang="en-US" sz="1100" dirty="0"/>
          </a:p>
        </p:txBody>
      </p:sp>
      <p:sp>
        <p:nvSpPr>
          <p:cNvPr id="21" name="Text 19"/>
          <p:cNvSpPr/>
          <p:nvPr/>
        </p:nvSpPr>
        <p:spPr>
          <a:xfrm>
            <a:off x="8897183" y="2986802"/>
            <a:ext cx="5223034" cy="189071"/>
          </a:xfrm>
          <a:prstGeom prst="rect">
            <a:avLst/>
          </a:prstGeom>
          <a:noFill/>
          <a:ln/>
        </p:spPr>
        <p:txBody>
          <a:bodyPr wrap="none" lIns="0" tIns="0" rIns="0" bIns="0" rtlCol="0" anchor="t"/>
          <a:lstStyle/>
          <a:p>
            <a:pPr algn="ctr" indent="0" marL="0">
              <a:lnSpc>
                <a:spcPts val="1400"/>
              </a:lnSpc>
              <a:buNone/>
            </a:pPr>
            <a:r>
              <a:rPr lang="en-US" sz="850" dirty="0">
                <a:solidFill>
                  <a:srgbClr val="55575A"/>
                </a:solidFill>
                <a:latin typeface="Roboto Condensed" pitchFamily="34" charset="0"/>
                <a:ea typeface="Roboto Condensed" pitchFamily="34" charset="-122"/>
                <a:cs typeface="Roboto Condensed" pitchFamily="34" charset="-120"/>
              </a:rPr>
              <a:t>Real-time data fetching and analysis via the Streamlit dashboard (</a:t>
            </a:r>
            <a:pPr algn="ctr" indent="0" marL="0">
              <a:lnSpc>
                <a:spcPts val="1400"/>
              </a:lnSpc>
              <a:buNone/>
            </a:pPr>
            <a:r>
              <a:rPr lang="en-US" sz="850" dirty="0">
                <a:solidFill>
                  <a:srgbClr val="55575A"/>
                </a:solidFill>
                <a:highlight>
                  <a:srgbClr val="DBDBD6"/>
                </a:highlight>
                <a:latin typeface="Consolas" pitchFamily="34" charset="0"/>
                <a:ea typeface="Consolas" pitchFamily="34" charset="-122"/>
                <a:cs typeface="Consolas" pitchFamily="34" charset="-120"/>
              </a:rPr>
              <a:t>app1.py</a:t>
            </a:r>
            <a:pPr algn="ctr" indent="0" marL="0">
              <a:lnSpc>
                <a:spcPts val="1400"/>
              </a:lnSpc>
              <a:buNone/>
            </a:pPr>
            <a:r>
              <a:rPr lang="en-US" sz="850" dirty="0">
                <a:solidFill>
                  <a:srgbClr val="55575A"/>
                </a:solidFill>
                <a:latin typeface="Roboto Condensed" pitchFamily="34" charset="0"/>
                <a:ea typeface="Roboto Condensed" pitchFamily="34" charset="-122"/>
                <a:cs typeface="Roboto Condensed" pitchFamily="34" charset="-120"/>
              </a:rPr>
              <a:t>).</a:t>
            </a:r>
            <a:endParaRPr lang="en-US" sz="850" dirty="0"/>
          </a:p>
        </p:txBody>
      </p:sp>
      <p:sp>
        <p:nvSpPr>
          <p:cNvPr id="22" name="Text 20"/>
          <p:cNvSpPr/>
          <p:nvPr/>
        </p:nvSpPr>
        <p:spPr>
          <a:xfrm>
            <a:off x="396835" y="3416737"/>
            <a:ext cx="2002036" cy="212646"/>
          </a:xfrm>
          <a:prstGeom prst="rect">
            <a:avLst/>
          </a:prstGeom>
          <a:noFill/>
          <a:ln/>
        </p:spPr>
        <p:txBody>
          <a:bodyPr wrap="none" lIns="0" tIns="0" rIns="0" bIns="0" rtlCol="0" anchor="t"/>
          <a:lstStyle/>
          <a:p>
            <a:pPr algn="l" indent="0" marL="0">
              <a:lnSpc>
                <a:spcPts val="1650"/>
              </a:lnSpc>
              <a:buNone/>
            </a:pPr>
            <a:r>
              <a:rPr lang="en-US" sz="1300" b="1" dirty="0">
                <a:solidFill>
                  <a:srgbClr val="0C0D0F"/>
                </a:solidFill>
                <a:latin typeface="Hubot Sans Bold" pitchFamily="34" charset="0"/>
                <a:ea typeface="Hubot Sans Bold" pitchFamily="34" charset="-122"/>
                <a:cs typeface="Hubot Sans Bold" pitchFamily="34" charset="-120"/>
              </a:rPr>
              <a:t>Key Optimizations</a:t>
            </a:r>
            <a:endParaRPr lang="en-US" sz="1300" dirty="0"/>
          </a:p>
        </p:txBody>
      </p:sp>
      <p:sp>
        <p:nvSpPr>
          <p:cNvPr id="23" name="Text 21"/>
          <p:cNvSpPr/>
          <p:nvPr/>
        </p:nvSpPr>
        <p:spPr>
          <a:xfrm>
            <a:off x="396835" y="3742730"/>
            <a:ext cx="6780014" cy="18907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55575A"/>
                </a:solidFill>
                <a:latin typeface="Roboto Condensed" pitchFamily="34" charset="0"/>
                <a:ea typeface="Roboto Condensed" pitchFamily="34" charset="-122"/>
                <a:cs typeface="Roboto Condensed" pitchFamily="34" charset="-120"/>
              </a:rPr>
              <a:t>Implemented </a:t>
            </a:r>
            <a:pPr algn="l" indent="0" marL="0">
              <a:lnSpc>
                <a:spcPts val="1400"/>
              </a:lnSpc>
              <a:buNone/>
            </a:pPr>
            <a:r>
              <a:rPr lang="en-US" sz="850" dirty="0">
                <a:solidFill>
                  <a:srgbClr val="55575A"/>
                </a:solidFill>
                <a:highlight>
                  <a:srgbClr val="DBDBD6"/>
                </a:highlight>
                <a:latin typeface="Consolas" pitchFamily="34" charset="0"/>
                <a:ea typeface="Consolas" pitchFamily="34" charset="-122"/>
                <a:cs typeface="Consolas" pitchFamily="34" charset="-120"/>
              </a:rPr>
              <a:t>@st.cache_data</a:t>
            </a:r>
            <a:pPr algn="l" indent="0" marL="0">
              <a:lnSpc>
                <a:spcPts val="1400"/>
              </a:lnSpc>
              <a:buNone/>
            </a:pPr>
            <a:r>
              <a:rPr lang="en-US" sz="850" dirty="0">
                <a:solidFill>
                  <a:srgbClr val="55575A"/>
                </a:solidFill>
                <a:latin typeface="Roboto Condensed" pitchFamily="34" charset="0"/>
                <a:ea typeface="Roboto Condensed" pitchFamily="34" charset="-122"/>
                <a:cs typeface="Roboto Condensed" pitchFamily="34" charset="-120"/>
              </a:rPr>
              <a:t> to significantly speed up SQL query execution on the dashboard.</a:t>
            </a:r>
            <a:endParaRPr lang="en-US" sz="850" dirty="0"/>
          </a:p>
        </p:txBody>
      </p:sp>
      <p:sp>
        <p:nvSpPr>
          <p:cNvPr id="24" name="Text 22"/>
          <p:cNvSpPr/>
          <p:nvPr/>
        </p:nvSpPr>
        <p:spPr>
          <a:xfrm>
            <a:off x="396835" y="3971449"/>
            <a:ext cx="6780014"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55575A"/>
                </a:solidFill>
                <a:latin typeface="Roboto Condensed" pitchFamily="34" charset="0"/>
                <a:ea typeface="Roboto Condensed" pitchFamily="34" charset="-122"/>
                <a:cs typeface="Roboto Condensed" pitchFamily="34" charset="-120"/>
              </a:rPr>
              <a:t>Robust error handling mechanisms for both GeoJSON files and database connection stability.</a:t>
            </a:r>
            <a:endParaRPr lang="en-US" sz="850" dirty="0"/>
          </a:p>
        </p:txBody>
      </p:sp>
      <p:sp>
        <p:nvSpPr>
          <p:cNvPr id="25" name="Text 23"/>
          <p:cNvSpPr/>
          <p:nvPr/>
        </p:nvSpPr>
        <p:spPr>
          <a:xfrm>
            <a:off x="396835" y="4192548"/>
            <a:ext cx="6780014"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55575A"/>
                </a:solidFill>
                <a:latin typeface="Roboto Condensed" pitchFamily="34" charset="0"/>
                <a:ea typeface="Roboto Condensed" pitchFamily="34" charset="-122"/>
                <a:cs typeface="Roboto Condensed" pitchFamily="34" charset="-120"/>
              </a:rPr>
              <a:t>Ensuring data quality through rigorous standardization and mapping protocols.</a:t>
            </a:r>
            <a:endParaRPr lang="en-US" sz="850" dirty="0"/>
          </a:p>
        </p:txBody>
      </p:sp>
      <p:pic>
        <p:nvPicPr>
          <p:cNvPr id="26" name="Image 0" descr="preencoded.png">    </p:cNvPr>
          <p:cNvPicPr>
            <a:picLocks noChangeAspect="1"/>
          </p:cNvPicPr>
          <p:nvPr/>
        </p:nvPicPr>
        <p:blipFill>
          <a:blip r:embed="rId1"/>
          <a:stretch>
            <a:fillRect/>
          </a:stretch>
        </p:blipFill>
        <p:spPr>
          <a:xfrm>
            <a:off x="7461171" y="3430905"/>
            <a:ext cx="6780014" cy="678001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36269"/>
          </a:xfrm>
          <a:prstGeom prst="rect">
            <a:avLst/>
          </a:prstGeom>
        </p:spPr>
      </p:pic>
      <p:sp>
        <p:nvSpPr>
          <p:cNvPr id="3" name="Text 0"/>
          <p:cNvSpPr/>
          <p:nvPr/>
        </p:nvSpPr>
        <p:spPr>
          <a:xfrm>
            <a:off x="710089" y="3344108"/>
            <a:ext cx="13192958" cy="634008"/>
          </a:xfrm>
          <a:prstGeom prst="rect">
            <a:avLst/>
          </a:prstGeom>
          <a:noFill/>
          <a:ln/>
        </p:spPr>
        <p:txBody>
          <a:bodyPr wrap="none" lIns="0" tIns="0" rIns="0" bIns="0" rtlCol="0" anchor="t"/>
          <a:lstStyle/>
          <a:p>
            <a:pPr algn="l" indent="0" marL="0">
              <a:lnSpc>
                <a:spcPts val="4950"/>
              </a:lnSpc>
              <a:buNone/>
            </a:pPr>
            <a:r>
              <a:rPr lang="en-US" sz="3950" b="1" dirty="0">
                <a:solidFill>
                  <a:srgbClr val="0C0D0F"/>
                </a:solidFill>
                <a:latin typeface="Hubot Sans Bold" pitchFamily="34" charset="0"/>
                <a:ea typeface="Hubot Sans Bold" pitchFamily="34" charset="-122"/>
                <a:cs typeface="Hubot Sans Bold" pitchFamily="34" charset="-120"/>
              </a:rPr>
              <a:t>Project Overview: Decoding Digital India</a:t>
            </a:r>
            <a:endParaRPr lang="en-US" sz="3950" dirty="0"/>
          </a:p>
        </p:txBody>
      </p:sp>
      <p:sp>
        <p:nvSpPr>
          <p:cNvPr id="4" name="Text 1"/>
          <p:cNvSpPr/>
          <p:nvPr/>
        </p:nvSpPr>
        <p:spPr>
          <a:xfrm>
            <a:off x="710089" y="4282440"/>
            <a:ext cx="13210223" cy="649129"/>
          </a:xfrm>
          <a:prstGeom prst="rect">
            <a:avLst/>
          </a:prstGeom>
          <a:noFill/>
          <a:ln/>
        </p:spPr>
        <p:txBody>
          <a:bodyPr wrap="square" lIns="0" tIns="0" rIns="0" bIns="0" rtlCol="0" anchor="t"/>
          <a:lstStyle/>
          <a:p>
            <a:pPr algn="l" indent="0" marL="0">
              <a:lnSpc>
                <a:spcPts val="2550"/>
              </a:lnSpc>
              <a:buNone/>
            </a:pPr>
            <a:r>
              <a:rPr lang="en-US" sz="1550" dirty="0">
                <a:solidFill>
                  <a:srgbClr val="55575A"/>
                </a:solidFill>
                <a:latin typeface="Roboto Condensed" pitchFamily="34" charset="0"/>
                <a:ea typeface="Roboto Condensed" pitchFamily="34" charset="-122"/>
                <a:cs typeface="Roboto Condensed" pitchFamily="34" charset="-120"/>
              </a:rPr>
              <a:t>The PhonePe Transaction Insights Dashboard is a comprehensive data analytics project designed to explore and visualize the vast landscape of India's digital payment ecosystem.</a:t>
            </a:r>
            <a:endParaRPr lang="en-US" sz="1550" dirty="0"/>
          </a:p>
        </p:txBody>
      </p:sp>
      <p:sp>
        <p:nvSpPr>
          <p:cNvPr id="5" name="Shape 2"/>
          <p:cNvSpPr/>
          <p:nvPr/>
        </p:nvSpPr>
        <p:spPr>
          <a:xfrm>
            <a:off x="710089" y="5159812"/>
            <a:ext cx="13210223" cy="2261949"/>
          </a:xfrm>
          <a:prstGeom prst="roundRect">
            <a:avLst>
              <a:gd name="adj" fmla="val 1346"/>
            </a:avLst>
          </a:prstGeom>
          <a:solidFill>
            <a:srgbClr val="D8D9D2"/>
          </a:solidFill>
          <a:ln/>
        </p:spPr>
      </p:sp>
      <p:sp>
        <p:nvSpPr>
          <p:cNvPr id="6" name="Shape 3"/>
          <p:cNvSpPr/>
          <p:nvPr/>
        </p:nvSpPr>
        <p:spPr>
          <a:xfrm>
            <a:off x="710089" y="5159812"/>
            <a:ext cx="4403408" cy="2261949"/>
          </a:xfrm>
          <a:prstGeom prst="roundRect">
            <a:avLst>
              <a:gd name="adj" fmla="val 1346"/>
            </a:avLst>
          </a:prstGeom>
          <a:solidFill>
            <a:srgbClr val="D8D9D2"/>
          </a:solidFill>
          <a:ln/>
        </p:spPr>
      </p:sp>
      <p:sp>
        <p:nvSpPr>
          <p:cNvPr id="7" name="Text 4"/>
          <p:cNvSpPr/>
          <p:nvPr/>
        </p:nvSpPr>
        <p:spPr>
          <a:xfrm>
            <a:off x="912971" y="5362694"/>
            <a:ext cx="3693319" cy="760809"/>
          </a:xfrm>
          <a:prstGeom prst="rect">
            <a:avLst/>
          </a:prstGeom>
          <a:noFill/>
          <a:ln/>
        </p:spPr>
        <p:txBody>
          <a:bodyPr wrap="square" lIns="0" tIns="0" rIns="0" bIns="0" rtlCol="0" anchor="t"/>
          <a:lstStyle/>
          <a:p>
            <a:pPr algn="l" indent="0" marL="0">
              <a:lnSpc>
                <a:spcPts val="2950"/>
              </a:lnSpc>
              <a:buNone/>
            </a:pPr>
            <a:r>
              <a:rPr lang="en-US" sz="2350" b="1" dirty="0">
                <a:solidFill>
                  <a:srgbClr val="000000"/>
                </a:solidFill>
                <a:latin typeface="Hubot Sans Bold" pitchFamily="34" charset="0"/>
                <a:ea typeface="Hubot Sans Bold" pitchFamily="34" charset="-122"/>
                <a:cs typeface="Hubot Sans Bold" pitchFamily="34" charset="-120"/>
              </a:rPr>
              <a:t>Interactive Dashboard</a:t>
            </a:r>
            <a:endParaRPr lang="en-US" sz="2350" dirty="0"/>
          </a:p>
        </p:txBody>
      </p:sp>
      <p:sp>
        <p:nvSpPr>
          <p:cNvPr id="8" name="Text 5"/>
          <p:cNvSpPr/>
          <p:nvPr/>
        </p:nvSpPr>
        <p:spPr>
          <a:xfrm>
            <a:off x="912971" y="6245185"/>
            <a:ext cx="3693319" cy="973693"/>
          </a:xfrm>
          <a:prstGeom prst="rect">
            <a:avLst/>
          </a:prstGeom>
          <a:noFill/>
          <a:ln/>
        </p:spPr>
        <p:txBody>
          <a:bodyPr wrap="square" lIns="0" tIns="0" rIns="0" bIns="0" rtlCol="0" anchor="t"/>
          <a:lstStyle/>
          <a:p>
            <a:pPr algn="l" indent="0" marL="0">
              <a:lnSpc>
                <a:spcPts val="2550"/>
              </a:lnSpc>
              <a:buNone/>
            </a:pPr>
            <a:r>
              <a:rPr lang="en-US" sz="1550" dirty="0">
                <a:solidFill>
                  <a:srgbClr val="000000"/>
                </a:solidFill>
                <a:latin typeface="Roboto Condensed" pitchFamily="34" charset="0"/>
                <a:ea typeface="Roboto Condensed" pitchFamily="34" charset="-122"/>
                <a:cs typeface="Roboto Condensed" pitchFamily="34" charset="-120"/>
              </a:rPr>
              <a:t>Built using Streamlit to provide dynamic, accessible, and interactive data visualization for stakeholders.</a:t>
            </a:r>
            <a:endParaRPr lang="en-US" sz="1550" dirty="0"/>
          </a:p>
        </p:txBody>
      </p:sp>
      <p:sp>
        <p:nvSpPr>
          <p:cNvPr id="9" name="Shape 6"/>
          <p:cNvSpPr/>
          <p:nvPr/>
        </p:nvSpPr>
        <p:spPr>
          <a:xfrm>
            <a:off x="5113496" y="5159812"/>
            <a:ext cx="4403408" cy="2261949"/>
          </a:xfrm>
          <a:prstGeom prst="rect">
            <a:avLst/>
          </a:prstGeom>
          <a:solidFill>
            <a:srgbClr val="D8D9D2"/>
          </a:solidFill>
          <a:ln/>
        </p:spPr>
      </p:sp>
      <p:sp>
        <p:nvSpPr>
          <p:cNvPr id="10" name="Shape 7"/>
          <p:cNvSpPr/>
          <p:nvPr/>
        </p:nvSpPr>
        <p:spPr>
          <a:xfrm>
            <a:off x="5113496" y="5159812"/>
            <a:ext cx="22860" cy="2261949"/>
          </a:xfrm>
          <a:prstGeom prst="roundRect">
            <a:avLst>
              <a:gd name="adj" fmla="val 133138"/>
            </a:avLst>
          </a:prstGeom>
          <a:solidFill>
            <a:srgbClr val="AEB0A7"/>
          </a:solidFill>
          <a:ln/>
        </p:spPr>
      </p:sp>
      <p:sp>
        <p:nvSpPr>
          <p:cNvPr id="11" name="Text 8"/>
          <p:cNvSpPr/>
          <p:nvPr/>
        </p:nvSpPr>
        <p:spPr>
          <a:xfrm>
            <a:off x="5620703" y="5362694"/>
            <a:ext cx="3388995" cy="760809"/>
          </a:xfrm>
          <a:prstGeom prst="rect">
            <a:avLst/>
          </a:prstGeom>
          <a:noFill/>
          <a:ln/>
        </p:spPr>
        <p:txBody>
          <a:bodyPr wrap="square" lIns="0" tIns="0" rIns="0" bIns="0" rtlCol="0" anchor="t"/>
          <a:lstStyle/>
          <a:p>
            <a:pPr algn="l" indent="0" marL="0">
              <a:lnSpc>
                <a:spcPts val="2950"/>
              </a:lnSpc>
              <a:buNone/>
            </a:pPr>
            <a:r>
              <a:rPr lang="en-US" sz="2350" b="1" dirty="0">
                <a:solidFill>
                  <a:srgbClr val="000000"/>
                </a:solidFill>
                <a:latin typeface="Hubot Sans Bold" pitchFamily="34" charset="0"/>
                <a:ea typeface="Hubot Sans Bold" pitchFamily="34" charset="-122"/>
                <a:cs typeface="Hubot Sans Bold" pitchFamily="34" charset="-120"/>
              </a:rPr>
              <a:t>Regional Insights</a:t>
            </a:r>
            <a:endParaRPr lang="en-US" sz="2350" dirty="0"/>
          </a:p>
        </p:txBody>
      </p:sp>
      <p:sp>
        <p:nvSpPr>
          <p:cNvPr id="12" name="Text 9"/>
          <p:cNvSpPr/>
          <p:nvPr/>
        </p:nvSpPr>
        <p:spPr>
          <a:xfrm>
            <a:off x="5620703" y="6245185"/>
            <a:ext cx="3388995" cy="973693"/>
          </a:xfrm>
          <a:prstGeom prst="rect">
            <a:avLst/>
          </a:prstGeom>
          <a:noFill/>
          <a:ln/>
        </p:spPr>
        <p:txBody>
          <a:bodyPr wrap="square" lIns="0" tIns="0" rIns="0" bIns="0" rtlCol="0" anchor="t"/>
          <a:lstStyle/>
          <a:p>
            <a:pPr algn="l" indent="0" marL="0">
              <a:lnSpc>
                <a:spcPts val="2550"/>
              </a:lnSpc>
              <a:buNone/>
            </a:pPr>
            <a:r>
              <a:rPr lang="en-US" sz="1550" dirty="0">
                <a:solidFill>
                  <a:srgbClr val="000000"/>
                </a:solidFill>
                <a:latin typeface="Roboto Condensed" pitchFamily="34" charset="0"/>
                <a:ea typeface="Roboto Condensed" pitchFamily="34" charset="-122"/>
                <a:cs typeface="Roboto Condensed" pitchFamily="34" charset="-120"/>
              </a:rPr>
              <a:t>Analyzes and displays transaction data broken down across India’s states and specific districts.</a:t>
            </a:r>
            <a:endParaRPr lang="en-US" sz="1550" dirty="0"/>
          </a:p>
        </p:txBody>
      </p:sp>
      <p:sp>
        <p:nvSpPr>
          <p:cNvPr id="13" name="Shape 10"/>
          <p:cNvSpPr/>
          <p:nvPr/>
        </p:nvSpPr>
        <p:spPr>
          <a:xfrm>
            <a:off x="4859893" y="6037183"/>
            <a:ext cx="507206" cy="507206"/>
          </a:xfrm>
          <a:prstGeom prst="roundRect">
            <a:avLst>
              <a:gd name="adj" fmla="val 6001"/>
            </a:avLst>
          </a:prstGeom>
          <a:solidFill>
            <a:srgbClr val="E8E8E3"/>
          </a:solidFill>
          <a:ln w="22860">
            <a:solidFill>
              <a:srgbClr val="AEB0A7"/>
            </a:solidFill>
            <a:prstDash val="solid"/>
          </a:ln>
        </p:spPr>
      </p:sp>
      <p:pic>
        <p:nvPicPr>
          <p:cNvPr id="1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6695" y="6163985"/>
            <a:ext cx="253603" cy="253603"/>
          </a:xfrm>
          <a:prstGeom prst="rect">
            <a:avLst/>
          </a:prstGeom>
        </p:spPr>
      </p:pic>
      <p:sp>
        <p:nvSpPr>
          <p:cNvPr id="15" name="Shape 11"/>
          <p:cNvSpPr/>
          <p:nvPr/>
        </p:nvSpPr>
        <p:spPr>
          <a:xfrm>
            <a:off x="9516904" y="5159812"/>
            <a:ext cx="4403408" cy="2261949"/>
          </a:xfrm>
          <a:prstGeom prst="rect">
            <a:avLst/>
          </a:prstGeom>
          <a:solidFill>
            <a:srgbClr val="D8D9D2"/>
          </a:solidFill>
          <a:ln/>
        </p:spPr>
      </p:sp>
      <p:sp>
        <p:nvSpPr>
          <p:cNvPr id="16" name="Shape 12"/>
          <p:cNvSpPr/>
          <p:nvPr/>
        </p:nvSpPr>
        <p:spPr>
          <a:xfrm>
            <a:off x="9516904" y="5159812"/>
            <a:ext cx="22860" cy="2261949"/>
          </a:xfrm>
          <a:prstGeom prst="roundRect">
            <a:avLst>
              <a:gd name="adj" fmla="val 133138"/>
            </a:avLst>
          </a:prstGeom>
          <a:solidFill>
            <a:srgbClr val="AEB0A7"/>
          </a:solidFill>
          <a:ln/>
        </p:spPr>
      </p:sp>
      <p:sp>
        <p:nvSpPr>
          <p:cNvPr id="17" name="Text 13"/>
          <p:cNvSpPr/>
          <p:nvPr/>
        </p:nvSpPr>
        <p:spPr>
          <a:xfrm>
            <a:off x="10024110" y="5362694"/>
            <a:ext cx="3693319" cy="760809"/>
          </a:xfrm>
          <a:prstGeom prst="rect">
            <a:avLst/>
          </a:prstGeom>
          <a:noFill/>
          <a:ln/>
        </p:spPr>
        <p:txBody>
          <a:bodyPr wrap="square" lIns="0" tIns="0" rIns="0" bIns="0" rtlCol="0" anchor="t"/>
          <a:lstStyle/>
          <a:p>
            <a:pPr algn="l" indent="0" marL="0">
              <a:lnSpc>
                <a:spcPts val="2950"/>
              </a:lnSpc>
              <a:buNone/>
            </a:pPr>
            <a:r>
              <a:rPr lang="en-US" sz="2350" b="1" dirty="0">
                <a:solidFill>
                  <a:srgbClr val="000000"/>
                </a:solidFill>
                <a:latin typeface="Hubot Sans Bold" pitchFamily="34" charset="0"/>
                <a:ea typeface="Hubot Sans Bold" pitchFamily="34" charset="-122"/>
                <a:cs typeface="Hubot Sans Bold" pitchFamily="34" charset="-120"/>
              </a:rPr>
              <a:t>Strategic Decision Support</a:t>
            </a:r>
            <a:endParaRPr lang="en-US" sz="2350" dirty="0"/>
          </a:p>
        </p:txBody>
      </p:sp>
      <p:sp>
        <p:nvSpPr>
          <p:cNvPr id="18" name="Text 14"/>
          <p:cNvSpPr/>
          <p:nvPr/>
        </p:nvSpPr>
        <p:spPr>
          <a:xfrm>
            <a:off x="10024110" y="6245185"/>
            <a:ext cx="3693319" cy="973693"/>
          </a:xfrm>
          <a:prstGeom prst="rect">
            <a:avLst/>
          </a:prstGeom>
          <a:noFill/>
          <a:ln/>
        </p:spPr>
        <p:txBody>
          <a:bodyPr wrap="square" lIns="0" tIns="0" rIns="0" bIns="0" rtlCol="0" anchor="t"/>
          <a:lstStyle/>
          <a:p>
            <a:pPr algn="l" indent="0" marL="0">
              <a:lnSpc>
                <a:spcPts val="2550"/>
              </a:lnSpc>
              <a:buNone/>
            </a:pPr>
            <a:r>
              <a:rPr lang="en-US" sz="1550" dirty="0">
                <a:solidFill>
                  <a:srgbClr val="000000"/>
                </a:solidFill>
                <a:latin typeface="Roboto Condensed" pitchFamily="34" charset="0"/>
                <a:ea typeface="Roboto Condensed" pitchFamily="34" charset="-122"/>
                <a:cs typeface="Roboto Condensed" pitchFamily="34" charset="-120"/>
              </a:rPr>
              <a:t>Converts raw data into actionable business intelligence for market understanding and strategic planning.</a:t>
            </a:r>
            <a:endParaRPr lang="en-US" sz="1550" dirty="0"/>
          </a:p>
        </p:txBody>
      </p:sp>
      <p:sp>
        <p:nvSpPr>
          <p:cNvPr id="19" name="Shape 15"/>
          <p:cNvSpPr/>
          <p:nvPr/>
        </p:nvSpPr>
        <p:spPr>
          <a:xfrm>
            <a:off x="9263301" y="6037183"/>
            <a:ext cx="507206" cy="507206"/>
          </a:xfrm>
          <a:prstGeom prst="roundRect">
            <a:avLst>
              <a:gd name="adj" fmla="val 6001"/>
            </a:avLst>
          </a:prstGeom>
          <a:solidFill>
            <a:srgbClr val="E8E8E3"/>
          </a:solidFill>
          <a:ln w="22860">
            <a:solidFill>
              <a:srgbClr val="AEB0A7"/>
            </a:solidFill>
            <a:prstDash val="solid"/>
          </a:ln>
        </p:spPr>
      </p:sp>
      <p:pic>
        <p:nvPicPr>
          <p:cNvPr id="20"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90102" y="6163985"/>
            <a:ext cx="253603" cy="2536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055251"/>
            <a:ext cx="13042821" cy="1417558"/>
          </a:xfrm>
          <a:prstGeom prst="rect">
            <a:avLst/>
          </a:prstGeom>
          <a:noFill/>
          <a:ln/>
        </p:spPr>
        <p:txBody>
          <a:bodyPr wrap="square" lIns="0" tIns="0" rIns="0" bIns="0" rtlCol="0" anchor="t"/>
          <a:lstStyle/>
          <a:p>
            <a:pPr algn="l" indent="0" marL="0">
              <a:lnSpc>
                <a:spcPts val="5550"/>
              </a:lnSpc>
              <a:buNone/>
            </a:pPr>
            <a:r>
              <a:rPr lang="en-US" sz="4450" b="1" dirty="0">
                <a:solidFill>
                  <a:srgbClr val="0C0D0F"/>
                </a:solidFill>
                <a:latin typeface="Hubot Sans Bold" pitchFamily="34" charset="0"/>
                <a:ea typeface="Hubot Sans Bold" pitchFamily="34" charset="-122"/>
                <a:cs typeface="Hubot Sans Bold" pitchFamily="34" charset="-120"/>
              </a:rPr>
              <a:t>The Analytical Engine: Technology Stack</a:t>
            </a:r>
            <a:endParaRPr lang="en-US" sz="4450" dirty="0"/>
          </a:p>
        </p:txBody>
      </p:sp>
      <p:sp>
        <p:nvSpPr>
          <p:cNvPr id="3" name="Text 1"/>
          <p:cNvSpPr/>
          <p:nvPr/>
        </p:nvSpPr>
        <p:spPr>
          <a:xfrm>
            <a:off x="793790" y="2926437"/>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55575A"/>
                </a:solidFill>
                <a:latin typeface="Roboto Condensed" pitchFamily="34" charset="0"/>
                <a:ea typeface="Roboto Condensed" pitchFamily="34" charset="-122"/>
                <a:cs typeface="Roboto Condensed" pitchFamily="34" charset="-120"/>
              </a:rPr>
              <a:t>A robust, full-stack architecture was implemented to handle data extraction, processing, storage, and dynamic visualization.</a:t>
            </a:r>
            <a:endParaRPr lang="en-US" sz="1750" dirty="0"/>
          </a:p>
        </p:txBody>
      </p:sp>
      <p:sp>
        <p:nvSpPr>
          <p:cNvPr id="4" name="Shape 2"/>
          <p:cNvSpPr/>
          <p:nvPr/>
        </p:nvSpPr>
        <p:spPr>
          <a:xfrm>
            <a:off x="793790" y="3544491"/>
            <a:ext cx="13042821" cy="3629739"/>
          </a:xfrm>
          <a:prstGeom prst="roundRect">
            <a:avLst>
              <a:gd name="adj" fmla="val 937"/>
            </a:avLst>
          </a:prstGeom>
          <a:noFill/>
          <a:ln w="7620">
            <a:solidFill>
              <a:srgbClr val="000000">
                <a:alpha val="8000"/>
              </a:srgbClr>
            </a:solidFill>
            <a:prstDash val="solid"/>
          </a:ln>
        </p:spPr>
      </p:sp>
      <p:sp>
        <p:nvSpPr>
          <p:cNvPr id="5" name="Shape 3"/>
          <p:cNvSpPr/>
          <p:nvPr/>
        </p:nvSpPr>
        <p:spPr>
          <a:xfrm>
            <a:off x="801410" y="3552111"/>
            <a:ext cx="13026271" cy="650319"/>
          </a:xfrm>
          <a:prstGeom prst="rect">
            <a:avLst/>
          </a:prstGeom>
          <a:solidFill>
            <a:srgbClr val="FFFFFF">
              <a:alpha val="4000"/>
            </a:srgbClr>
          </a:solidFill>
          <a:ln/>
        </p:spPr>
      </p:sp>
      <p:sp>
        <p:nvSpPr>
          <p:cNvPr id="6" name="Text 4"/>
          <p:cNvSpPr/>
          <p:nvPr/>
        </p:nvSpPr>
        <p:spPr>
          <a:xfrm>
            <a:off x="1029653" y="3695819"/>
            <a:ext cx="3884176" cy="362903"/>
          </a:xfrm>
          <a:prstGeom prst="rect">
            <a:avLst/>
          </a:prstGeom>
          <a:noFill/>
          <a:ln/>
        </p:spPr>
        <p:txBody>
          <a:bodyPr wrap="none" lIns="0" tIns="0" rIns="0" bIns="0" rtlCol="0" anchor="t"/>
          <a:lstStyle/>
          <a:p>
            <a:pPr algn="l" indent="0" marL="0">
              <a:lnSpc>
                <a:spcPts val="2850"/>
              </a:lnSpc>
              <a:buNone/>
            </a:pPr>
            <a:r>
              <a:rPr lang="en-US" sz="1750" b="1" dirty="0">
                <a:solidFill>
                  <a:srgbClr val="55575A"/>
                </a:solidFill>
                <a:latin typeface="Roboto Condensed" pitchFamily="34" charset="0"/>
                <a:ea typeface="Roboto Condensed" pitchFamily="34" charset="-122"/>
                <a:cs typeface="Roboto Condensed" pitchFamily="34" charset="-120"/>
              </a:rPr>
              <a:t>Frontend</a:t>
            </a:r>
            <a:endParaRPr lang="en-US" sz="1750" dirty="0"/>
          </a:p>
        </p:txBody>
      </p:sp>
      <p:sp>
        <p:nvSpPr>
          <p:cNvPr id="7" name="Text 5"/>
          <p:cNvSpPr/>
          <p:nvPr/>
        </p:nvSpPr>
        <p:spPr>
          <a:xfrm>
            <a:off x="5375077" y="3695819"/>
            <a:ext cx="3880366" cy="362903"/>
          </a:xfrm>
          <a:prstGeom prst="rect">
            <a:avLst/>
          </a:prstGeom>
          <a:noFill/>
          <a:ln/>
        </p:spPr>
        <p:txBody>
          <a:bodyPr wrap="none" lIns="0" tIns="0" rIns="0" bIns="0" rtlCol="0" anchor="t"/>
          <a:lstStyle/>
          <a:p>
            <a:pPr algn="l" indent="0" marL="0">
              <a:lnSpc>
                <a:spcPts val="2850"/>
              </a:lnSpc>
              <a:buNone/>
            </a:pPr>
            <a:r>
              <a:rPr lang="en-US" sz="1750" dirty="0">
                <a:solidFill>
                  <a:srgbClr val="55575A"/>
                </a:solidFill>
                <a:latin typeface="Roboto Condensed" pitchFamily="34" charset="0"/>
                <a:ea typeface="Roboto Condensed" pitchFamily="34" charset="-122"/>
                <a:cs typeface="Roboto Condensed" pitchFamily="34" charset="-120"/>
              </a:rPr>
              <a:t>Streamlit</a:t>
            </a:r>
            <a:endParaRPr lang="en-US" sz="1750" dirty="0"/>
          </a:p>
        </p:txBody>
      </p:sp>
      <p:sp>
        <p:nvSpPr>
          <p:cNvPr id="8" name="Text 6"/>
          <p:cNvSpPr/>
          <p:nvPr/>
        </p:nvSpPr>
        <p:spPr>
          <a:xfrm>
            <a:off x="9716691" y="3695819"/>
            <a:ext cx="3884176" cy="362903"/>
          </a:xfrm>
          <a:prstGeom prst="rect">
            <a:avLst/>
          </a:prstGeom>
          <a:noFill/>
          <a:ln/>
        </p:spPr>
        <p:txBody>
          <a:bodyPr wrap="none" lIns="0" tIns="0" rIns="0" bIns="0" rtlCol="0" anchor="t"/>
          <a:lstStyle/>
          <a:p>
            <a:pPr algn="l" indent="0" marL="0">
              <a:lnSpc>
                <a:spcPts val="2850"/>
              </a:lnSpc>
              <a:buNone/>
            </a:pPr>
            <a:r>
              <a:rPr lang="en-US" sz="1750" dirty="0">
                <a:solidFill>
                  <a:srgbClr val="55575A"/>
                </a:solidFill>
                <a:latin typeface="Roboto Condensed" pitchFamily="34" charset="0"/>
                <a:ea typeface="Roboto Condensed" pitchFamily="34" charset="-122"/>
                <a:cs typeface="Roboto Condensed" pitchFamily="34" charset="-120"/>
              </a:rPr>
              <a:t>Dashboard UI &amp; Interactivity</a:t>
            </a:r>
            <a:endParaRPr lang="en-US" sz="1750" dirty="0"/>
          </a:p>
        </p:txBody>
      </p:sp>
      <p:sp>
        <p:nvSpPr>
          <p:cNvPr id="9" name="Shape 7"/>
          <p:cNvSpPr/>
          <p:nvPr/>
        </p:nvSpPr>
        <p:spPr>
          <a:xfrm>
            <a:off x="801410" y="4202430"/>
            <a:ext cx="13026271" cy="650319"/>
          </a:xfrm>
          <a:prstGeom prst="rect">
            <a:avLst/>
          </a:prstGeom>
          <a:solidFill>
            <a:srgbClr val="000000">
              <a:alpha val="4000"/>
            </a:srgbClr>
          </a:solidFill>
          <a:ln/>
        </p:spPr>
      </p:sp>
      <p:sp>
        <p:nvSpPr>
          <p:cNvPr id="10" name="Text 8"/>
          <p:cNvSpPr/>
          <p:nvPr/>
        </p:nvSpPr>
        <p:spPr>
          <a:xfrm>
            <a:off x="1029653" y="4346138"/>
            <a:ext cx="3884176" cy="362903"/>
          </a:xfrm>
          <a:prstGeom prst="rect">
            <a:avLst/>
          </a:prstGeom>
          <a:noFill/>
          <a:ln/>
        </p:spPr>
        <p:txBody>
          <a:bodyPr wrap="none" lIns="0" tIns="0" rIns="0" bIns="0" rtlCol="0" anchor="t"/>
          <a:lstStyle/>
          <a:p>
            <a:pPr algn="l" indent="0" marL="0">
              <a:lnSpc>
                <a:spcPts val="2850"/>
              </a:lnSpc>
              <a:buNone/>
            </a:pPr>
            <a:r>
              <a:rPr lang="en-US" sz="1750" b="1" dirty="0">
                <a:solidFill>
                  <a:srgbClr val="55575A"/>
                </a:solidFill>
                <a:latin typeface="Roboto Condensed" pitchFamily="34" charset="0"/>
                <a:ea typeface="Roboto Condensed" pitchFamily="34" charset="-122"/>
                <a:cs typeface="Roboto Condensed" pitchFamily="34" charset="-120"/>
              </a:rPr>
              <a:t>Backend</a:t>
            </a:r>
            <a:endParaRPr lang="en-US" sz="1750" dirty="0"/>
          </a:p>
        </p:txBody>
      </p:sp>
      <p:sp>
        <p:nvSpPr>
          <p:cNvPr id="11" name="Text 9"/>
          <p:cNvSpPr/>
          <p:nvPr/>
        </p:nvSpPr>
        <p:spPr>
          <a:xfrm>
            <a:off x="5375077" y="4346138"/>
            <a:ext cx="3880366" cy="362903"/>
          </a:xfrm>
          <a:prstGeom prst="rect">
            <a:avLst/>
          </a:prstGeom>
          <a:noFill/>
          <a:ln/>
        </p:spPr>
        <p:txBody>
          <a:bodyPr wrap="none" lIns="0" tIns="0" rIns="0" bIns="0" rtlCol="0" anchor="t"/>
          <a:lstStyle/>
          <a:p>
            <a:pPr algn="l" indent="0" marL="0">
              <a:lnSpc>
                <a:spcPts val="2850"/>
              </a:lnSpc>
              <a:buNone/>
            </a:pPr>
            <a:r>
              <a:rPr lang="en-US" sz="1750" dirty="0">
                <a:solidFill>
                  <a:srgbClr val="55575A"/>
                </a:solidFill>
                <a:latin typeface="Roboto Condensed" pitchFamily="34" charset="0"/>
                <a:ea typeface="Roboto Condensed" pitchFamily="34" charset="-122"/>
                <a:cs typeface="Roboto Condensed" pitchFamily="34" charset="-120"/>
              </a:rPr>
              <a:t>MySQL</a:t>
            </a:r>
            <a:endParaRPr lang="en-US" sz="1750" dirty="0"/>
          </a:p>
        </p:txBody>
      </p:sp>
      <p:sp>
        <p:nvSpPr>
          <p:cNvPr id="12" name="Text 10"/>
          <p:cNvSpPr/>
          <p:nvPr/>
        </p:nvSpPr>
        <p:spPr>
          <a:xfrm>
            <a:off x="9716691" y="4346138"/>
            <a:ext cx="3884176" cy="362903"/>
          </a:xfrm>
          <a:prstGeom prst="rect">
            <a:avLst/>
          </a:prstGeom>
          <a:noFill/>
          <a:ln/>
        </p:spPr>
        <p:txBody>
          <a:bodyPr wrap="none" lIns="0" tIns="0" rIns="0" bIns="0" rtlCol="0" anchor="t"/>
          <a:lstStyle/>
          <a:p>
            <a:pPr algn="l" indent="0" marL="0">
              <a:lnSpc>
                <a:spcPts val="2850"/>
              </a:lnSpc>
              <a:buNone/>
            </a:pPr>
            <a:r>
              <a:rPr lang="en-US" sz="1750" dirty="0">
                <a:solidFill>
                  <a:srgbClr val="55575A"/>
                </a:solidFill>
                <a:latin typeface="Roboto Condensed" pitchFamily="34" charset="0"/>
                <a:ea typeface="Roboto Condensed" pitchFamily="34" charset="-122"/>
                <a:cs typeface="Roboto Condensed" pitchFamily="34" charset="-120"/>
              </a:rPr>
              <a:t>Centralized Data Storage &amp; Querying</a:t>
            </a:r>
            <a:endParaRPr lang="en-US" sz="1750" dirty="0"/>
          </a:p>
        </p:txBody>
      </p:sp>
      <p:sp>
        <p:nvSpPr>
          <p:cNvPr id="13" name="Shape 11"/>
          <p:cNvSpPr/>
          <p:nvPr/>
        </p:nvSpPr>
        <p:spPr>
          <a:xfrm>
            <a:off x="801410" y="4852749"/>
            <a:ext cx="13026271" cy="1013222"/>
          </a:xfrm>
          <a:prstGeom prst="rect">
            <a:avLst/>
          </a:prstGeom>
          <a:solidFill>
            <a:srgbClr val="FFFFFF">
              <a:alpha val="4000"/>
            </a:srgbClr>
          </a:solidFill>
          <a:ln/>
        </p:spPr>
      </p:sp>
      <p:sp>
        <p:nvSpPr>
          <p:cNvPr id="14" name="Text 12"/>
          <p:cNvSpPr/>
          <p:nvPr/>
        </p:nvSpPr>
        <p:spPr>
          <a:xfrm>
            <a:off x="1029653" y="4996458"/>
            <a:ext cx="3884176" cy="362903"/>
          </a:xfrm>
          <a:prstGeom prst="rect">
            <a:avLst/>
          </a:prstGeom>
          <a:noFill/>
          <a:ln/>
        </p:spPr>
        <p:txBody>
          <a:bodyPr wrap="none" lIns="0" tIns="0" rIns="0" bIns="0" rtlCol="0" anchor="t"/>
          <a:lstStyle/>
          <a:p>
            <a:pPr algn="l" indent="0" marL="0">
              <a:lnSpc>
                <a:spcPts val="2850"/>
              </a:lnSpc>
              <a:buNone/>
            </a:pPr>
            <a:r>
              <a:rPr lang="en-US" sz="1750" b="1" dirty="0">
                <a:solidFill>
                  <a:srgbClr val="55575A"/>
                </a:solidFill>
                <a:latin typeface="Roboto Condensed" pitchFamily="34" charset="0"/>
                <a:ea typeface="Roboto Condensed" pitchFamily="34" charset="-122"/>
                <a:cs typeface="Roboto Condensed" pitchFamily="34" charset="-120"/>
              </a:rPr>
              <a:t>Data Processing</a:t>
            </a:r>
            <a:endParaRPr lang="en-US" sz="1750" dirty="0"/>
          </a:p>
        </p:txBody>
      </p:sp>
      <p:sp>
        <p:nvSpPr>
          <p:cNvPr id="15" name="Text 13"/>
          <p:cNvSpPr/>
          <p:nvPr/>
        </p:nvSpPr>
        <p:spPr>
          <a:xfrm>
            <a:off x="5375077" y="4996458"/>
            <a:ext cx="3880366" cy="362903"/>
          </a:xfrm>
          <a:prstGeom prst="rect">
            <a:avLst/>
          </a:prstGeom>
          <a:noFill/>
          <a:ln/>
        </p:spPr>
        <p:txBody>
          <a:bodyPr wrap="none" lIns="0" tIns="0" rIns="0" bIns="0" rtlCol="0" anchor="t"/>
          <a:lstStyle/>
          <a:p>
            <a:pPr algn="l" indent="0" marL="0">
              <a:lnSpc>
                <a:spcPts val="2850"/>
              </a:lnSpc>
              <a:buNone/>
            </a:pPr>
            <a:r>
              <a:rPr lang="en-US" sz="1750" dirty="0">
                <a:solidFill>
                  <a:srgbClr val="55575A"/>
                </a:solidFill>
                <a:latin typeface="Roboto Condensed" pitchFamily="34" charset="0"/>
                <a:ea typeface="Roboto Condensed" pitchFamily="34" charset="-122"/>
                <a:cs typeface="Roboto Condensed" pitchFamily="34" charset="-120"/>
              </a:rPr>
              <a:t>Python, Pandas</a:t>
            </a:r>
            <a:endParaRPr lang="en-US" sz="1750" dirty="0"/>
          </a:p>
        </p:txBody>
      </p:sp>
      <p:sp>
        <p:nvSpPr>
          <p:cNvPr id="16" name="Text 14"/>
          <p:cNvSpPr/>
          <p:nvPr/>
        </p:nvSpPr>
        <p:spPr>
          <a:xfrm>
            <a:off x="9716691" y="4996458"/>
            <a:ext cx="3884176" cy="725805"/>
          </a:xfrm>
          <a:prstGeom prst="rect">
            <a:avLst/>
          </a:prstGeom>
          <a:noFill/>
          <a:ln/>
        </p:spPr>
        <p:txBody>
          <a:bodyPr wrap="square" lIns="0" tIns="0" rIns="0" bIns="0" rtlCol="0" anchor="t"/>
          <a:lstStyle/>
          <a:p>
            <a:pPr algn="l" indent="0" marL="0">
              <a:lnSpc>
                <a:spcPts val="2850"/>
              </a:lnSpc>
              <a:buNone/>
            </a:pPr>
            <a:r>
              <a:rPr lang="en-US" sz="1750" dirty="0">
                <a:solidFill>
                  <a:srgbClr val="55575A"/>
                </a:solidFill>
                <a:latin typeface="Roboto Condensed" pitchFamily="34" charset="0"/>
                <a:ea typeface="Roboto Condensed" pitchFamily="34" charset="-122"/>
                <a:cs typeface="Roboto Condensed" pitchFamily="34" charset="-120"/>
              </a:rPr>
              <a:t>Data Cleaning, Normalization &amp; Transformation</a:t>
            </a:r>
            <a:endParaRPr lang="en-US" sz="1750" dirty="0"/>
          </a:p>
        </p:txBody>
      </p:sp>
      <p:sp>
        <p:nvSpPr>
          <p:cNvPr id="17" name="Shape 15"/>
          <p:cNvSpPr/>
          <p:nvPr/>
        </p:nvSpPr>
        <p:spPr>
          <a:xfrm>
            <a:off x="801410" y="5865971"/>
            <a:ext cx="13026271" cy="650319"/>
          </a:xfrm>
          <a:prstGeom prst="rect">
            <a:avLst/>
          </a:prstGeom>
          <a:solidFill>
            <a:srgbClr val="000000">
              <a:alpha val="4000"/>
            </a:srgbClr>
          </a:solidFill>
          <a:ln/>
        </p:spPr>
      </p:sp>
      <p:sp>
        <p:nvSpPr>
          <p:cNvPr id="18" name="Text 16"/>
          <p:cNvSpPr/>
          <p:nvPr/>
        </p:nvSpPr>
        <p:spPr>
          <a:xfrm>
            <a:off x="1029653" y="6009680"/>
            <a:ext cx="3884176" cy="362903"/>
          </a:xfrm>
          <a:prstGeom prst="rect">
            <a:avLst/>
          </a:prstGeom>
          <a:noFill/>
          <a:ln/>
        </p:spPr>
        <p:txBody>
          <a:bodyPr wrap="none" lIns="0" tIns="0" rIns="0" bIns="0" rtlCol="0" anchor="t"/>
          <a:lstStyle/>
          <a:p>
            <a:pPr algn="l" indent="0" marL="0">
              <a:lnSpc>
                <a:spcPts val="2850"/>
              </a:lnSpc>
              <a:buNone/>
            </a:pPr>
            <a:r>
              <a:rPr lang="en-US" sz="1750" b="1" dirty="0">
                <a:solidFill>
                  <a:srgbClr val="55575A"/>
                </a:solidFill>
                <a:latin typeface="Roboto Condensed" pitchFamily="34" charset="0"/>
                <a:ea typeface="Roboto Condensed" pitchFamily="34" charset="-122"/>
                <a:cs typeface="Roboto Condensed" pitchFamily="34" charset="-120"/>
              </a:rPr>
              <a:t>Visualization</a:t>
            </a:r>
            <a:endParaRPr lang="en-US" sz="1750" dirty="0"/>
          </a:p>
        </p:txBody>
      </p:sp>
      <p:sp>
        <p:nvSpPr>
          <p:cNvPr id="19" name="Text 17"/>
          <p:cNvSpPr/>
          <p:nvPr/>
        </p:nvSpPr>
        <p:spPr>
          <a:xfrm>
            <a:off x="5375077" y="6009680"/>
            <a:ext cx="3880366" cy="362903"/>
          </a:xfrm>
          <a:prstGeom prst="rect">
            <a:avLst/>
          </a:prstGeom>
          <a:noFill/>
          <a:ln/>
        </p:spPr>
        <p:txBody>
          <a:bodyPr wrap="none" lIns="0" tIns="0" rIns="0" bIns="0" rtlCol="0" anchor="t"/>
          <a:lstStyle/>
          <a:p>
            <a:pPr algn="l" indent="0" marL="0">
              <a:lnSpc>
                <a:spcPts val="2850"/>
              </a:lnSpc>
              <a:buNone/>
            </a:pPr>
            <a:r>
              <a:rPr lang="en-US" sz="1750" dirty="0">
                <a:solidFill>
                  <a:srgbClr val="55575A"/>
                </a:solidFill>
                <a:latin typeface="Roboto Condensed" pitchFamily="34" charset="0"/>
                <a:ea typeface="Roboto Condensed" pitchFamily="34" charset="-122"/>
                <a:cs typeface="Roboto Condensed" pitchFamily="34" charset="-120"/>
              </a:rPr>
              <a:t>Plotly</a:t>
            </a:r>
            <a:endParaRPr lang="en-US" sz="1750" dirty="0"/>
          </a:p>
        </p:txBody>
      </p:sp>
      <p:sp>
        <p:nvSpPr>
          <p:cNvPr id="20" name="Text 18"/>
          <p:cNvSpPr/>
          <p:nvPr/>
        </p:nvSpPr>
        <p:spPr>
          <a:xfrm>
            <a:off x="9716691" y="6009680"/>
            <a:ext cx="3884176" cy="362903"/>
          </a:xfrm>
          <a:prstGeom prst="rect">
            <a:avLst/>
          </a:prstGeom>
          <a:noFill/>
          <a:ln/>
        </p:spPr>
        <p:txBody>
          <a:bodyPr wrap="none" lIns="0" tIns="0" rIns="0" bIns="0" rtlCol="0" anchor="t"/>
          <a:lstStyle/>
          <a:p>
            <a:pPr algn="l" indent="0" marL="0">
              <a:lnSpc>
                <a:spcPts val="2850"/>
              </a:lnSpc>
              <a:buNone/>
            </a:pPr>
            <a:r>
              <a:rPr lang="en-US" sz="1750" dirty="0">
                <a:solidFill>
                  <a:srgbClr val="55575A"/>
                </a:solidFill>
                <a:latin typeface="Roboto Condensed" pitchFamily="34" charset="0"/>
                <a:ea typeface="Roboto Condensed" pitchFamily="34" charset="-122"/>
                <a:cs typeface="Roboto Condensed" pitchFamily="34" charset="-120"/>
              </a:rPr>
              <a:t>Advanced Charts &amp; Interactive Geo Maps</a:t>
            </a:r>
            <a:endParaRPr lang="en-US" sz="1750" dirty="0"/>
          </a:p>
        </p:txBody>
      </p:sp>
      <p:sp>
        <p:nvSpPr>
          <p:cNvPr id="21" name="Shape 19"/>
          <p:cNvSpPr/>
          <p:nvPr/>
        </p:nvSpPr>
        <p:spPr>
          <a:xfrm>
            <a:off x="801410" y="6516291"/>
            <a:ext cx="13026271" cy="650319"/>
          </a:xfrm>
          <a:prstGeom prst="rect">
            <a:avLst/>
          </a:prstGeom>
          <a:solidFill>
            <a:srgbClr val="FFFFFF">
              <a:alpha val="4000"/>
            </a:srgbClr>
          </a:solidFill>
          <a:ln/>
        </p:spPr>
      </p:sp>
      <p:sp>
        <p:nvSpPr>
          <p:cNvPr id="22" name="Text 20"/>
          <p:cNvSpPr/>
          <p:nvPr/>
        </p:nvSpPr>
        <p:spPr>
          <a:xfrm>
            <a:off x="1029653" y="6659999"/>
            <a:ext cx="3884176" cy="362903"/>
          </a:xfrm>
          <a:prstGeom prst="rect">
            <a:avLst/>
          </a:prstGeom>
          <a:noFill/>
          <a:ln/>
        </p:spPr>
        <p:txBody>
          <a:bodyPr wrap="none" lIns="0" tIns="0" rIns="0" bIns="0" rtlCol="0" anchor="t"/>
          <a:lstStyle/>
          <a:p>
            <a:pPr algn="l" indent="0" marL="0">
              <a:lnSpc>
                <a:spcPts val="2850"/>
              </a:lnSpc>
              <a:buNone/>
            </a:pPr>
            <a:r>
              <a:rPr lang="en-US" sz="1750" b="1" dirty="0">
                <a:solidFill>
                  <a:srgbClr val="55575A"/>
                </a:solidFill>
                <a:latin typeface="Roboto Condensed" pitchFamily="34" charset="0"/>
                <a:ea typeface="Roboto Condensed" pitchFamily="34" charset="-122"/>
                <a:cs typeface="Roboto Condensed" pitchFamily="34" charset="-120"/>
              </a:rPr>
              <a:t>Mapping</a:t>
            </a:r>
            <a:endParaRPr lang="en-US" sz="1750" dirty="0"/>
          </a:p>
        </p:txBody>
      </p:sp>
      <p:sp>
        <p:nvSpPr>
          <p:cNvPr id="23" name="Text 21"/>
          <p:cNvSpPr/>
          <p:nvPr/>
        </p:nvSpPr>
        <p:spPr>
          <a:xfrm>
            <a:off x="5375077" y="6659999"/>
            <a:ext cx="3880366" cy="362903"/>
          </a:xfrm>
          <a:prstGeom prst="rect">
            <a:avLst/>
          </a:prstGeom>
          <a:noFill/>
          <a:ln/>
        </p:spPr>
        <p:txBody>
          <a:bodyPr wrap="none" lIns="0" tIns="0" rIns="0" bIns="0" rtlCol="0" anchor="t"/>
          <a:lstStyle/>
          <a:p>
            <a:pPr algn="l" indent="0" marL="0">
              <a:lnSpc>
                <a:spcPts val="2850"/>
              </a:lnSpc>
              <a:buNone/>
            </a:pPr>
            <a:r>
              <a:rPr lang="en-US" sz="1750" dirty="0">
                <a:solidFill>
                  <a:srgbClr val="55575A"/>
                </a:solidFill>
                <a:latin typeface="Roboto Condensed" pitchFamily="34" charset="0"/>
                <a:ea typeface="Roboto Condensed" pitchFamily="34" charset="-122"/>
                <a:cs typeface="Roboto Condensed" pitchFamily="34" charset="-120"/>
              </a:rPr>
              <a:t>GeoJSON</a:t>
            </a:r>
            <a:endParaRPr lang="en-US" sz="1750" dirty="0"/>
          </a:p>
        </p:txBody>
      </p:sp>
      <p:sp>
        <p:nvSpPr>
          <p:cNvPr id="24" name="Text 22"/>
          <p:cNvSpPr/>
          <p:nvPr/>
        </p:nvSpPr>
        <p:spPr>
          <a:xfrm>
            <a:off x="9716691" y="6659999"/>
            <a:ext cx="3884176" cy="362903"/>
          </a:xfrm>
          <a:prstGeom prst="rect">
            <a:avLst/>
          </a:prstGeom>
          <a:noFill/>
          <a:ln/>
        </p:spPr>
        <p:txBody>
          <a:bodyPr wrap="none" lIns="0" tIns="0" rIns="0" bIns="0" rtlCol="0" anchor="t"/>
          <a:lstStyle/>
          <a:p>
            <a:pPr algn="l" indent="0" marL="0">
              <a:lnSpc>
                <a:spcPts val="2850"/>
              </a:lnSpc>
              <a:buNone/>
            </a:pPr>
            <a:r>
              <a:rPr lang="en-US" sz="1750" dirty="0">
                <a:solidFill>
                  <a:srgbClr val="55575A"/>
                </a:solidFill>
                <a:latin typeface="Roboto Condensed" pitchFamily="34" charset="0"/>
                <a:ea typeface="Roboto Condensed" pitchFamily="34" charset="-122"/>
                <a:cs typeface="Roboto Condensed" pitchFamily="34" charset="-120"/>
              </a:rPr>
              <a:t>Enabling State-Level Choropleth Maps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5998845" y="415528"/>
            <a:ext cx="8119110" cy="915114"/>
          </a:xfrm>
          <a:prstGeom prst="rect">
            <a:avLst/>
          </a:prstGeom>
          <a:noFill/>
          <a:ln/>
        </p:spPr>
        <p:txBody>
          <a:bodyPr wrap="square" lIns="0" tIns="0" rIns="0" bIns="0" rtlCol="0" anchor="t"/>
          <a:lstStyle/>
          <a:p>
            <a:pPr algn="l" indent="0" marL="0">
              <a:lnSpc>
                <a:spcPts val="3600"/>
              </a:lnSpc>
              <a:buNone/>
            </a:pPr>
            <a:r>
              <a:rPr lang="en-US" sz="2850" b="1" dirty="0">
                <a:solidFill>
                  <a:srgbClr val="0C0D0F"/>
                </a:solidFill>
                <a:latin typeface="Hubot Sans Bold" pitchFamily="34" charset="0"/>
                <a:ea typeface="Hubot Sans Bold" pitchFamily="34" charset="-122"/>
                <a:cs typeface="Hubot Sans Bold" pitchFamily="34" charset="-120"/>
              </a:rPr>
              <a:t>Defining the Challenge: Problem Statement</a:t>
            </a:r>
            <a:endParaRPr lang="en-US" sz="2850" dirty="0"/>
          </a:p>
        </p:txBody>
      </p:sp>
      <p:sp>
        <p:nvSpPr>
          <p:cNvPr id="4" name="Text 1"/>
          <p:cNvSpPr/>
          <p:nvPr/>
        </p:nvSpPr>
        <p:spPr>
          <a:xfrm>
            <a:off x="5998845" y="1550194"/>
            <a:ext cx="8119110" cy="468630"/>
          </a:xfrm>
          <a:prstGeom prst="rect">
            <a:avLst/>
          </a:prstGeom>
          <a:noFill/>
          <a:ln/>
        </p:spPr>
        <p:txBody>
          <a:bodyPr wrap="square" lIns="0" tIns="0" rIns="0" bIns="0" rtlCol="0" anchor="t"/>
          <a:lstStyle/>
          <a:p>
            <a:pPr algn="l" indent="0" marL="0">
              <a:lnSpc>
                <a:spcPts val="1800"/>
              </a:lnSpc>
              <a:buNone/>
            </a:pPr>
            <a:r>
              <a:rPr lang="en-US" sz="1150" dirty="0">
                <a:solidFill>
                  <a:srgbClr val="55575A"/>
                </a:solidFill>
                <a:latin typeface="Roboto Condensed" pitchFamily="34" charset="0"/>
                <a:ea typeface="Roboto Condensed" pitchFamily="34" charset="-122"/>
                <a:cs typeface="Roboto Condensed" pitchFamily="34" charset="-120"/>
              </a:rPr>
              <a:t>The rapid mass adoption of digital payments generates massive amounts of data. This project’s objective is to systematically analyze this data to extract valuable trends, user behavior patterns, and deep regional insights.</a:t>
            </a:r>
            <a:endParaRPr lang="en-US" sz="1150" dirty="0"/>
          </a:p>
        </p:txBody>
      </p:sp>
      <p:sp>
        <p:nvSpPr>
          <p:cNvPr id="5" name="Shape 2"/>
          <p:cNvSpPr/>
          <p:nvPr/>
        </p:nvSpPr>
        <p:spPr>
          <a:xfrm>
            <a:off x="5998845" y="2403038"/>
            <a:ext cx="8119110" cy="1078349"/>
          </a:xfrm>
          <a:prstGeom prst="roundRect">
            <a:avLst>
              <a:gd name="adj" fmla="val 6784"/>
            </a:avLst>
          </a:prstGeom>
          <a:solidFill>
            <a:srgbClr val="E8E8E3"/>
          </a:solidFill>
          <a:ln/>
        </p:spPr>
      </p:sp>
      <p:sp>
        <p:nvSpPr>
          <p:cNvPr id="6" name="Shape 3"/>
          <p:cNvSpPr/>
          <p:nvPr/>
        </p:nvSpPr>
        <p:spPr>
          <a:xfrm>
            <a:off x="5998845" y="2387798"/>
            <a:ext cx="8119110" cy="60960"/>
          </a:xfrm>
          <a:prstGeom prst="roundRect">
            <a:avLst>
              <a:gd name="adj" fmla="val 36032"/>
            </a:avLst>
          </a:prstGeom>
          <a:solidFill>
            <a:srgbClr val="C8CAC1"/>
          </a:solidFill>
          <a:ln/>
        </p:spPr>
      </p:sp>
      <p:sp>
        <p:nvSpPr>
          <p:cNvPr id="7" name="Shape 4"/>
          <p:cNvSpPr/>
          <p:nvPr/>
        </p:nvSpPr>
        <p:spPr>
          <a:xfrm>
            <a:off x="9838789" y="2183487"/>
            <a:ext cx="439222" cy="439222"/>
          </a:xfrm>
          <a:prstGeom prst="roundRect">
            <a:avLst>
              <a:gd name="adj" fmla="val 208186"/>
            </a:avLst>
          </a:prstGeom>
          <a:solidFill>
            <a:srgbClr val="C8CAC1">
              <a:alpha val="50000"/>
            </a:srgbClr>
          </a:solidFill>
          <a:ln/>
        </p:spPr>
      </p:sp>
      <p:pic>
        <p:nvPicPr>
          <p:cNvPr id="8"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70591" y="2315170"/>
            <a:ext cx="175617" cy="175617"/>
          </a:xfrm>
          <a:prstGeom prst="rect">
            <a:avLst/>
          </a:prstGeom>
        </p:spPr>
      </p:pic>
      <p:sp>
        <p:nvSpPr>
          <p:cNvPr id="9" name="Text 5"/>
          <p:cNvSpPr/>
          <p:nvPr/>
        </p:nvSpPr>
        <p:spPr>
          <a:xfrm>
            <a:off x="6160413" y="2769037"/>
            <a:ext cx="2545437" cy="228719"/>
          </a:xfrm>
          <a:prstGeom prst="rect">
            <a:avLst/>
          </a:prstGeom>
          <a:noFill/>
          <a:ln/>
        </p:spPr>
        <p:txBody>
          <a:bodyPr wrap="none" lIns="0" tIns="0" rIns="0" bIns="0" rtlCol="0" anchor="t"/>
          <a:lstStyle/>
          <a:p>
            <a:pPr algn="l" indent="0" marL="0">
              <a:lnSpc>
                <a:spcPts val="1800"/>
              </a:lnSpc>
              <a:buNone/>
            </a:pPr>
            <a:r>
              <a:rPr lang="en-US" sz="1400" b="1" dirty="0">
                <a:solidFill>
                  <a:srgbClr val="55575A"/>
                </a:solidFill>
                <a:latin typeface="Hubot Sans Bold" pitchFamily="34" charset="0"/>
                <a:ea typeface="Hubot Sans Bold" pitchFamily="34" charset="-122"/>
                <a:cs typeface="Hubot Sans Bold" pitchFamily="34" charset="-120"/>
              </a:rPr>
              <a:t>Transaction Patterns</a:t>
            </a:r>
            <a:endParaRPr lang="en-US" sz="1400" dirty="0"/>
          </a:p>
        </p:txBody>
      </p:sp>
      <p:sp>
        <p:nvSpPr>
          <p:cNvPr id="10" name="Text 6"/>
          <p:cNvSpPr/>
          <p:nvPr/>
        </p:nvSpPr>
        <p:spPr>
          <a:xfrm>
            <a:off x="6160413" y="3085505"/>
            <a:ext cx="7795974" cy="234315"/>
          </a:xfrm>
          <a:prstGeom prst="rect">
            <a:avLst/>
          </a:prstGeom>
          <a:noFill/>
          <a:ln/>
        </p:spPr>
        <p:txBody>
          <a:bodyPr wrap="none" lIns="0" tIns="0" rIns="0" bIns="0" rtlCol="0" anchor="t"/>
          <a:lstStyle/>
          <a:p>
            <a:pPr algn="l" indent="0" marL="0">
              <a:lnSpc>
                <a:spcPts val="1800"/>
              </a:lnSpc>
              <a:buNone/>
            </a:pPr>
            <a:r>
              <a:rPr lang="en-US" sz="1150" dirty="0">
                <a:solidFill>
                  <a:srgbClr val="55575A"/>
                </a:solidFill>
                <a:latin typeface="Roboto Condensed" pitchFamily="34" charset="0"/>
                <a:ea typeface="Roboto Condensed" pitchFamily="34" charset="-122"/>
                <a:cs typeface="Roboto Condensed" pitchFamily="34" charset="-120"/>
              </a:rPr>
              <a:t>Understand key trends in transaction value, volume, and distribution across all Indian states and regions.</a:t>
            </a:r>
            <a:endParaRPr lang="en-US" sz="1150" dirty="0"/>
          </a:p>
        </p:txBody>
      </p:sp>
      <p:sp>
        <p:nvSpPr>
          <p:cNvPr id="11" name="Shape 7"/>
          <p:cNvSpPr/>
          <p:nvPr/>
        </p:nvSpPr>
        <p:spPr>
          <a:xfrm>
            <a:off x="5998845" y="3847267"/>
            <a:ext cx="8119110" cy="1078349"/>
          </a:xfrm>
          <a:prstGeom prst="roundRect">
            <a:avLst>
              <a:gd name="adj" fmla="val 6784"/>
            </a:avLst>
          </a:prstGeom>
          <a:solidFill>
            <a:srgbClr val="E8E8E3"/>
          </a:solidFill>
          <a:ln/>
        </p:spPr>
      </p:sp>
      <p:sp>
        <p:nvSpPr>
          <p:cNvPr id="12" name="Shape 8"/>
          <p:cNvSpPr/>
          <p:nvPr/>
        </p:nvSpPr>
        <p:spPr>
          <a:xfrm>
            <a:off x="5998845" y="3832027"/>
            <a:ext cx="8119110" cy="60960"/>
          </a:xfrm>
          <a:prstGeom prst="roundRect">
            <a:avLst>
              <a:gd name="adj" fmla="val 36032"/>
            </a:avLst>
          </a:prstGeom>
          <a:solidFill>
            <a:srgbClr val="C8CAC1"/>
          </a:solidFill>
          <a:ln/>
        </p:spPr>
      </p:sp>
      <p:sp>
        <p:nvSpPr>
          <p:cNvPr id="13" name="Shape 9"/>
          <p:cNvSpPr/>
          <p:nvPr/>
        </p:nvSpPr>
        <p:spPr>
          <a:xfrm>
            <a:off x="9838789" y="3627715"/>
            <a:ext cx="439222" cy="439222"/>
          </a:xfrm>
          <a:prstGeom prst="roundRect">
            <a:avLst>
              <a:gd name="adj" fmla="val 208186"/>
            </a:avLst>
          </a:prstGeom>
          <a:solidFill>
            <a:srgbClr val="C8CAC1">
              <a:alpha val="50000"/>
            </a:srgbClr>
          </a:solidFill>
          <a:ln/>
        </p:spPr>
      </p:sp>
      <p:pic>
        <p:nvPicPr>
          <p:cNvPr id="14"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70591" y="3759398"/>
            <a:ext cx="175617" cy="175617"/>
          </a:xfrm>
          <a:prstGeom prst="rect">
            <a:avLst/>
          </a:prstGeom>
        </p:spPr>
      </p:pic>
      <p:sp>
        <p:nvSpPr>
          <p:cNvPr id="15" name="Text 10"/>
          <p:cNvSpPr/>
          <p:nvPr/>
        </p:nvSpPr>
        <p:spPr>
          <a:xfrm>
            <a:off x="6160413" y="4213265"/>
            <a:ext cx="2559487" cy="228719"/>
          </a:xfrm>
          <a:prstGeom prst="rect">
            <a:avLst/>
          </a:prstGeom>
          <a:noFill/>
          <a:ln/>
        </p:spPr>
        <p:txBody>
          <a:bodyPr wrap="none" lIns="0" tIns="0" rIns="0" bIns="0" rtlCol="0" anchor="t"/>
          <a:lstStyle/>
          <a:p>
            <a:pPr algn="l" indent="0" marL="0">
              <a:lnSpc>
                <a:spcPts val="1800"/>
              </a:lnSpc>
              <a:buNone/>
            </a:pPr>
            <a:r>
              <a:rPr lang="en-US" sz="1400" b="1" dirty="0">
                <a:solidFill>
                  <a:srgbClr val="55575A"/>
                </a:solidFill>
                <a:latin typeface="Hubot Sans Bold" pitchFamily="34" charset="0"/>
                <a:ea typeface="Hubot Sans Bold" pitchFamily="34" charset="-122"/>
                <a:cs typeface="Hubot Sans Bold" pitchFamily="34" charset="-120"/>
              </a:rPr>
              <a:t>User &amp; Device Analysis</a:t>
            </a:r>
            <a:endParaRPr lang="en-US" sz="1400" dirty="0"/>
          </a:p>
        </p:txBody>
      </p:sp>
      <p:sp>
        <p:nvSpPr>
          <p:cNvPr id="16" name="Text 11"/>
          <p:cNvSpPr/>
          <p:nvPr/>
        </p:nvSpPr>
        <p:spPr>
          <a:xfrm>
            <a:off x="6160413" y="4529733"/>
            <a:ext cx="7795974" cy="234315"/>
          </a:xfrm>
          <a:prstGeom prst="rect">
            <a:avLst/>
          </a:prstGeom>
          <a:noFill/>
          <a:ln/>
        </p:spPr>
        <p:txBody>
          <a:bodyPr wrap="none" lIns="0" tIns="0" rIns="0" bIns="0" rtlCol="0" anchor="t"/>
          <a:lstStyle/>
          <a:p>
            <a:pPr algn="l" indent="0" marL="0">
              <a:lnSpc>
                <a:spcPts val="1800"/>
              </a:lnSpc>
              <a:buNone/>
            </a:pPr>
            <a:r>
              <a:rPr lang="en-US" sz="1150" dirty="0">
                <a:solidFill>
                  <a:srgbClr val="55575A"/>
                </a:solidFill>
                <a:latin typeface="Roboto Condensed" pitchFamily="34" charset="0"/>
                <a:ea typeface="Roboto Condensed" pitchFamily="34" charset="-122"/>
                <a:cs typeface="Roboto Condensed" pitchFamily="34" charset="-120"/>
              </a:rPr>
              <a:t>Analyze user engagement, registration growth, and the prevalence of different mobile device brands.</a:t>
            </a:r>
            <a:endParaRPr lang="en-US" sz="1150" dirty="0"/>
          </a:p>
        </p:txBody>
      </p:sp>
      <p:sp>
        <p:nvSpPr>
          <p:cNvPr id="17" name="Shape 12"/>
          <p:cNvSpPr/>
          <p:nvPr/>
        </p:nvSpPr>
        <p:spPr>
          <a:xfrm>
            <a:off x="5998845" y="5291495"/>
            <a:ext cx="8119110" cy="1078349"/>
          </a:xfrm>
          <a:prstGeom prst="roundRect">
            <a:avLst>
              <a:gd name="adj" fmla="val 6784"/>
            </a:avLst>
          </a:prstGeom>
          <a:solidFill>
            <a:srgbClr val="E8E8E3"/>
          </a:solidFill>
          <a:ln/>
        </p:spPr>
      </p:sp>
      <p:sp>
        <p:nvSpPr>
          <p:cNvPr id="18" name="Shape 13"/>
          <p:cNvSpPr/>
          <p:nvPr/>
        </p:nvSpPr>
        <p:spPr>
          <a:xfrm>
            <a:off x="5998845" y="5276255"/>
            <a:ext cx="8119110" cy="60960"/>
          </a:xfrm>
          <a:prstGeom prst="roundRect">
            <a:avLst>
              <a:gd name="adj" fmla="val 36032"/>
            </a:avLst>
          </a:prstGeom>
          <a:solidFill>
            <a:srgbClr val="C8CAC1"/>
          </a:solidFill>
          <a:ln/>
        </p:spPr>
      </p:sp>
      <p:sp>
        <p:nvSpPr>
          <p:cNvPr id="19" name="Shape 14"/>
          <p:cNvSpPr/>
          <p:nvPr/>
        </p:nvSpPr>
        <p:spPr>
          <a:xfrm>
            <a:off x="9838789" y="5071943"/>
            <a:ext cx="439222" cy="439222"/>
          </a:xfrm>
          <a:prstGeom prst="roundRect">
            <a:avLst>
              <a:gd name="adj" fmla="val 208186"/>
            </a:avLst>
          </a:prstGeom>
          <a:solidFill>
            <a:srgbClr val="C8CAC1">
              <a:alpha val="50000"/>
            </a:srgbClr>
          </a:solidFill>
          <a:ln/>
        </p:spPr>
      </p:sp>
      <p:pic>
        <p:nvPicPr>
          <p:cNvPr id="2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70591" y="5203627"/>
            <a:ext cx="175617" cy="175617"/>
          </a:xfrm>
          <a:prstGeom prst="rect">
            <a:avLst/>
          </a:prstGeom>
        </p:spPr>
      </p:pic>
      <p:sp>
        <p:nvSpPr>
          <p:cNvPr id="21" name="Text 15"/>
          <p:cNvSpPr/>
          <p:nvPr/>
        </p:nvSpPr>
        <p:spPr>
          <a:xfrm>
            <a:off x="6160413" y="5657493"/>
            <a:ext cx="3294817" cy="228719"/>
          </a:xfrm>
          <a:prstGeom prst="rect">
            <a:avLst/>
          </a:prstGeom>
          <a:noFill/>
          <a:ln/>
        </p:spPr>
        <p:txBody>
          <a:bodyPr wrap="none" lIns="0" tIns="0" rIns="0" bIns="0" rtlCol="0" anchor="t"/>
          <a:lstStyle/>
          <a:p>
            <a:pPr algn="l" indent="0" marL="0">
              <a:lnSpc>
                <a:spcPts val="1800"/>
              </a:lnSpc>
              <a:buNone/>
            </a:pPr>
            <a:r>
              <a:rPr lang="en-US" sz="1400" b="1" dirty="0">
                <a:solidFill>
                  <a:srgbClr val="55575A"/>
                </a:solidFill>
                <a:latin typeface="Hubot Sans Bold" pitchFamily="34" charset="0"/>
                <a:ea typeface="Hubot Sans Bold" pitchFamily="34" charset="-122"/>
                <a:cs typeface="Hubot Sans Bold" pitchFamily="34" charset="-120"/>
              </a:rPr>
              <a:t>Insurance Market Potential</a:t>
            </a:r>
            <a:endParaRPr lang="en-US" sz="1400" dirty="0"/>
          </a:p>
        </p:txBody>
      </p:sp>
      <p:sp>
        <p:nvSpPr>
          <p:cNvPr id="22" name="Text 16"/>
          <p:cNvSpPr/>
          <p:nvPr/>
        </p:nvSpPr>
        <p:spPr>
          <a:xfrm>
            <a:off x="6160413" y="5973961"/>
            <a:ext cx="7795974" cy="234315"/>
          </a:xfrm>
          <a:prstGeom prst="rect">
            <a:avLst/>
          </a:prstGeom>
          <a:noFill/>
          <a:ln/>
        </p:spPr>
        <p:txBody>
          <a:bodyPr wrap="none" lIns="0" tIns="0" rIns="0" bIns="0" rtlCol="0" anchor="t"/>
          <a:lstStyle/>
          <a:p>
            <a:pPr algn="l" indent="0" marL="0">
              <a:lnSpc>
                <a:spcPts val="1800"/>
              </a:lnSpc>
              <a:buNone/>
            </a:pPr>
            <a:r>
              <a:rPr lang="en-US" sz="1150" dirty="0">
                <a:solidFill>
                  <a:srgbClr val="55575A"/>
                </a:solidFill>
                <a:latin typeface="Roboto Condensed" pitchFamily="34" charset="0"/>
                <a:ea typeface="Roboto Condensed" pitchFamily="34" charset="-122"/>
                <a:cs typeface="Roboto Condensed" pitchFamily="34" charset="-120"/>
              </a:rPr>
              <a:t>Study the penetration and growth of the digital insurance category on the platform.</a:t>
            </a:r>
            <a:endParaRPr lang="en-US" sz="1150" dirty="0"/>
          </a:p>
        </p:txBody>
      </p:sp>
      <p:sp>
        <p:nvSpPr>
          <p:cNvPr id="23" name="Shape 17"/>
          <p:cNvSpPr/>
          <p:nvPr/>
        </p:nvSpPr>
        <p:spPr>
          <a:xfrm>
            <a:off x="5998845" y="6735723"/>
            <a:ext cx="8119110" cy="1078349"/>
          </a:xfrm>
          <a:prstGeom prst="roundRect">
            <a:avLst>
              <a:gd name="adj" fmla="val 6784"/>
            </a:avLst>
          </a:prstGeom>
          <a:solidFill>
            <a:srgbClr val="E8E8E3"/>
          </a:solidFill>
          <a:ln/>
        </p:spPr>
      </p:sp>
      <p:sp>
        <p:nvSpPr>
          <p:cNvPr id="24" name="Shape 18"/>
          <p:cNvSpPr/>
          <p:nvPr/>
        </p:nvSpPr>
        <p:spPr>
          <a:xfrm>
            <a:off x="5998845" y="6720483"/>
            <a:ext cx="8119110" cy="60960"/>
          </a:xfrm>
          <a:prstGeom prst="roundRect">
            <a:avLst>
              <a:gd name="adj" fmla="val 36032"/>
            </a:avLst>
          </a:prstGeom>
          <a:solidFill>
            <a:srgbClr val="C8CAC1"/>
          </a:solidFill>
          <a:ln/>
        </p:spPr>
      </p:sp>
      <p:sp>
        <p:nvSpPr>
          <p:cNvPr id="25" name="Shape 19"/>
          <p:cNvSpPr/>
          <p:nvPr/>
        </p:nvSpPr>
        <p:spPr>
          <a:xfrm>
            <a:off x="9838789" y="6516172"/>
            <a:ext cx="439222" cy="439222"/>
          </a:xfrm>
          <a:prstGeom prst="roundRect">
            <a:avLst>
              <a:gd name="adj" fmla="val 208186"/>
            </a:avLst>
          </a:prstGeom>
          <a:solidFill>
            <a:srgbClr val="C8CAC1">
              <a:alpha val="50000"/>
            </a:srgbClr>
          </a:solidFill>
          <a:ln/>
        </p:spPr>
      </p:sp>
      <p:pic>
        <p:nvPicPr>
          <p:cNvPr id="26"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70591" y="6647855"/>
            <a:ext cx="175617" cy="175617"/>
          </a:xfrm>
          <a:prstGeom prst="rect">
            <a:avLst/>
          </a:prstGeom>
        </p:spPr>
      </p:pic>
      <p:sp>
        <p:nvSpPr>
          <p:cNvPr id="27" name="Text 20"/>
          <p:cNvSpPr/>
          <p:nvPr/>
        </p:nvSpPr>
        <p:spPr>
          <a:xfrm>
            <a:off x="6160413" y="7101721"/>
            <a:ext cx="2444234" cy="228719"/>
          </a:xfrm>
          <a:prstGeom prst="rect">
            <a:avLst/>
          </a:prstGeom>
          <a:noFill/>
          <a:ln/>
        </p:spPr>
        <p:txBody>
          <a:bodyPr wrap="none" lIns="0" tIns="0" rIns="0" bIns="0" rtlCol="0" anchor="t"/>
          <a:lstStyle/>
          <a:p>
            <a:pPr algn="l" indent="0" marL="0">
              <a:lnSpc>
                <a:spcPts val="1800"/>
              </a:lnSpc>
              <a:buNone/>
            </a:pPr>
            <a:r>
              <a:rPr lang="en-US" sz="1400" b="1" dirty="0">
                <a:solidFill>
                  <a:srgbClr val="55575A"/>
                </a:solidFill>
                <a:latin typeface="Hubot Sans Bold" pitchFamily="34" charset="0"/>
                <a:ea typeface="Hubot Sans Bold" pitchFamily="34" charset="-122"/>
                <a:cs typeface="Hubot Sans Bold" pitchFamily="34" charset="-120"/>
              </a:rPr>
              <a:t>Data-Driven Strategy</a:t>
            </a:r>
            <a:endParaRPr lang="en-US" sz="1400" dirty="0"/>
          </a:p>
        </p:txBody>
      </p:sp>
      <p:sp>
        <p:nvSpPr>
          <p:cNvPr id="28" name="Text 21"/>
          <p:cNvSpPr/>
          <p:nvPr/>
        </p:nvSpPr>
        <p:spPr>
          <a:xfrm>
            <a:off x="6160413" y="7418189"/>
            <a:ext cx="7795974" cy="234315"/>
          </a:xfrm>
          <a:prstGeom prst="rect">
            <a:avLst/>
          </a:prstGeom>
          <a:noFill/>
          <a:ln/>
        </p:spPr>
        <p:txBody>
          <a:bodyPr wrap="none" lIns="0" tIns="0" rIns="0" bIns="0" rtlCol="0" anchor="t"/>
          <a:lstStyle/>
          <a:p>
            <a:pPr algn="l" indent="0" marL="0">
              <a:lnSpc>
                <a:spcPts val="1800"/>
              </a:lnSpc>
              <a:buNone/>
            </a:pPr>
            <a:r>
              <a:rPr lang="en-US" sz="1150" dirty="0">
                <a:solidFill>
                  <a:srgbClr val="55575A"/>
                </a:solidFill>
                <a:latin typeface="Roboto Condensed" pitchFamily="34" charset="0"/>
                <a:ea typeface="Roboto Condensed" pitchFamily="34" charset="-122"/>
                <a:cs typeface="Roboto Condensed" pitchFamily="34" charset="-120"/>
              </a:rPr>
              <a:t>Provide objective insights that support informed business strategy and resource allocation.</a:t>
            </a:r>
            <a:endParaRPr lang="en-US" sz="1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15077" y="756642"/>
            <a:ext cx="12872323" cy="549116"/>
          </a:xfrm>
          <a:prstGeom prst="rect">
            <a:avLst/>
          </a:prstGeom>
          <a:noFill/>
          <a:ln/>
        </p:spPr>
        <p:txBody>
          <a:bodyPr wrap="none" lIns="0" tIns="0" rIns="0" bIns="0" rtlCol="0" anchor="t"/>
          <a:lstStyle/>
          <a:p>
            <a:pPr algn="l" indent="0" marL="0">
              <a:lnSpc>
                <a:spcPts val="4300"/>
              </a:lnSpc>
              <a:buNone/>
            </a:pPr>
            <a:r>
              <a:rPr lang="en-US" sz="3450" b="1" dirty="0">
                <a:solidFill>
                  <a:srgbClr val="0C0D0F"/>
                </a:solidFill>
                <a:latin typeface="Hubot Sans Bold" pitchFamily="34" charset="0"/>
                <a:ea typeface="Hubot Sans Bold" pitchFamily="34" charset="-122"/>
                <a:cs typeface="Hubot Sans Bold" pitchFamily="34" charset="-120"/>
              </a:rPr>
              <a:t>Project Methodology: From Raw Data to Insight</a:t>
            </a:r>
            <a:endParaRPr lang="en-US" sz="3450" dirty="0"/>
          </a:p>
        </p:txBody>
      </p:sp>
      <p:sp>
        <p:nvSpPr>
          <p:cNvPr id="3" name="Text 1"/>
          <p:cNvSpPr/>
          <p:nvPr/>
        </p:nvSpPr>
        <p:spPr>
          <a:xfrm>
            <a:off x="615077" y="1657231"/>
            <a:ext cx="13400246" cy="281107"/>
          </a:xfrm>
          <a:prstGeom prst="rect">
            <a:avLst/>
          </a:prstGeom>
          <a:noFill/>
          <a:ln/>
        </p:spPr>
        <p:txBody>
          <a:bodyPr wrap="none" lIns="0" tIns="0" rIns="0" bIns="0" rtlCol="0" anchor="t"/>
          <a:lstStyle/>
          <a:p>
            <a:pPr algn="l" indent="0" marL="0">
              <a:lnSpc>
                <a:spcPts val="2200"/>
              </a:lnSpc>
              <a:buNone/>
            </a:pPr>
            <a:r>
              <a:rPr lang="en-US" sz="1350" dirty="0">
                <a:solidFill>
                  <a:srgbClr val="55575A"/>
                </a:solidFill>
                <a:latin typeface="Roboto Condensed" pitchFamily="34" charset="0"/>
                <a:ea typeface="Roboto Condensed" pitchFamily="34" charset="-122"/>
                <a:cs typeface="Roboto Condensed" pitchFamily="34" charset="-120"/>
              </a:rPr>
              <a:t>Our structured approach followed a classic ETL (Extract, Transform, Load) pipeline, culminating in a dynamic visualization layer.</a:t>
            </a:r>
            <a:endParaRPr lang="en-US" sz="1350" dirty="0"/>
          </a:p>
        </p:txBody>
      </p:sp>
      <p:pic>
        <p:nvPicPr>
          <p:cNvPr id="4" name="Image 0" descr="preencoded.png">    </p:cNvPr>
          <p:cNvPicPr>
            <a:picLocks noChangeAspect="1"/>
          </p:cNvPicPr>
          <p:nvPr/>
        </p:nvPicPr>
        <p:blipFill>
          <a:blip r:embed="rId1"/>
          <a:stretch>
            <a:fillRect/>
          </a:stretch>
        </p:blipFill>
        <p:spPr>
          <a:xfrm>
            <a:off x="615077" y="2135981"/>
            <a:ext cx="878681" cy="1067395"/>
          </a:xfrm>
          <a:prstGeom prst="rect">
            <a:avLst/>
          </a:prstGeom>
        </p:spPr>
      </p:pic>
      <p:sp>
        <p:nvSpPr>
          <p:cNvPr id="5" name="Text 2"/>
          <p:cNvSpPr/>
          <p:nvPr/>
        </p:nvSpPr>
        <p:spPr>
          <a:xfrm>
            <a:off x="1669494" y="2311718"/>
            <a:ext cx="2718197" cy="329446"/>
          </a:xfrm>
          <a:prstGeom prst="rect">
            <a:avLst/>
          </a:prstGeom>
          <a:noFill/>
          <a:ln/>
        </p:spPr>
        <p:txBody>
          <a:bodyPr wrap="none" lIns="0" tIns="0" rIns="0" bIns="0" rtlCol="0" anchor="t"/>
          <a:lstStyle/>
          <a:p>
            <a:pPr algn="l" indent="0" marL="0">
              <a:lnSpc>
                <a:spcPts val="2550"/>
              </a:lnSpc>
              <a:buNone/>
            </a:pPr>
            <a:r>
              <a:rPr lang="en-US" sz="2050" b="1" dirty="0">
                <a:solidFill>
                  <a:srgbClr val="55575A"/>
                </a:solidFill>
                <a:latin typeface="Hubot Sans Bold" pitchFamily="34" charset="0"/>
                <a:ea typeface="Hubot Sans Bold" pitchFamily="34" charset="-122"/>
                <a:cs typeface="Hubot Sans Bold" pitchFamily="34" charset="-120"/>
              </a:rPr>
              <a:t>Data Extraction</a:t>
            </a:r>
            <a:endParaRPr lang="en-US" sz="2050" dirty="0"/>
          </a:p>
        </p:txBody>
      </p:sp>
      <p:sp>
        <p:nvSpPr>
          <p:cNvPr id="6" name="Text 3"/>
          <p:cNvSpPr/>
          <p:nvPr/>
        </p:nvSpPr>
        <p:spPr>
          <a:xfrm>
            <a:off x="1669494" y="2746534"/>
            <a:ext cx="12345829" cy="281107"/>
          </a:xfrm>
          <a:prstGeom prst="rect">
            <a:avLst/>
          </a:prstGeom>
          <a:noFill/>
          <a:ln/>
        </p:spPr>
        <p:txBody>
          <a:bodyPr wrap="none" lIns="0" tIns="0" rIns="0" bIns="0" rtlCol="0" anchor="t"/>
          <a:lstStyle/>
          <a:p>
            <a:pPr algn="l" indent="0" marL="0">
              <a:lnSpc>
                <a:spcPts val="2200"/>
              </a:lnSpc>
              <a:buNone/>
            </a:pPr>
            <a:r>
              <a:rPr lang="en-US" sz="1350" dirty="0">
                <a:solidFill>
                  <a:srgbClr val="55575A"/>
                </a:solidFill>
                <a:latin typeface="Roboto Condensed" pitchFamily="34" charset="0"/>
                <a:ea typeface="Roboto Condensed" pitchFamily="34" charset="-122"/>
                <a:cs typeface="Roboto Condensed" pitchFamily="34" charset="-120"/>
              </a:rPr>
              <a:t>Sourcing raw JSON data files from the official PhonePe Pulse GitHub repository.</a:t>
            </a:r>
            <a:endParaRPr lang="en-US" sz="1350" dirty="0"/>
          </a:p>
        </p:txBody>
      </p:sp>
      <p:pic>
        <p:nvPicPr>
          <p:cNvPr id="7" name="Image 1" descr="preencoded.png">    </p:cNvPr>
          <p:cNvPicPr>
            <a:picLocks noChangeAspect="1"/>
          </p:cNvPicPr>
          <p:nvPr/>
        </p:nvPicPr>
        <p:blipFill>
          <a:blip r:embed="rId2"/>
          <a:stretch>
            <a:fillRect/>
          </a:stretch>
        </p:blipFill>
        <p:spPr>
          <a:xfrm>
            <a:off x="615077" y="3203377"/>
            <a:ext cx="878681" cy="1067395"/>
          </a:xfrm>
          <a:prstGeom prst="rect">
            <a:avLst/>
          </a:prstGeom>
        </p:spPr>
      </p:pic>
      <p:sp>
        <p:nvSpPr>
          <p:cNvPr id="8" name="Text 4"/>
          <p:cNvSpPr/>
          <p:nvPr/>
        </p:nvSpPr>
        <p:spPr>
          <a:xfrm>
            <a:off x="1669494" y="3379113"/>
            <a:ext cx="3536037" cy="329446"/>
          </a:xfrm>
          <a:prstGeom prst="rect">
            <a:avLst/>
          </a:prstGeom>
          <a:noFill/>
          <a:ln/>
        </p:spPr>
        <p:txBody>
          <a:bodyPr wrap="none" lIns="0" tIns="0" rIns="0" bIns="0" rtlCol="0" anchor="t"/>
          <a:lstStyle/>
          <a:p>
            <a:pPr algn="l" indent="0" marL="0">
              <a:lnSpc>
                <a:spcPts val="2550"/>
              </a:lnSpc>
              <a:buNone/>
            </a:pPr>
            <a:r>
              <a:rPr lang="en-US" sz="2050" b="1" dirty="0">
                <a:solidFill>
                  <a:srgbClr val="55575A"/>
                </a:solidFill>
                <a:latin typeface="Hubot Sans Bold" pitchFamily="34" charset="0"/>
                <a:ea typeface="Hubot Sans Bold" pitchFamily="34" charset="-122"/>
                <a:cs typeface="Hubot Sans Bold" pitchFamily="34" charset="-120"/>
              </a:rPr>
              <a:t>Data Transformation</a:t>
            </a:r>
            <a:endParaRPr lang="en-US" sz="2050" dirty="0"/>
          </a:p>
        </p:txBody>
      </p:sp>
      <p:sp>
        <p:nvSpPr>
          <p:cNvPr id="9" name="Text 5"/>
          <p:cNvSpPr/>
          <p:nvPr/>
        </p:nvSpPr>
        <p:spPr>
          <a:xfrm>
            <a:off x="1669494" y="3813929"/>
            <a:ext cx="12345829" cy="281107"/>
          </a:xfrm>
          <a:prstGeom prst="rect">
            <a:avLst/>
          </a:prstGeom>
          <a:noFill/>
          <a:ln/>
        </p:spPr>
        <p:txBody>
          <a:bodyPr wrap="none" lIns="0" tIns="0" rIns="0" bIns="0" rtlCol="0" anchor="t"/>
          <a:lstStyle/>
          <a:p>
            <a:pPr algn="l" indent="0" marL="0">
              <a:lnSpc>
                <a:spcPts val="2200"/>
              </a:lnSpc>
              <a:buNone/>
            </a:pPr>
            <a:r>
              <a:rPr lang="en-US" sz="1350" dirty="0">
                <a:solidFill>
                  <a:srgbClr val="55575A"/>
                </a:solidFill>
                <a:latin typeface="Roboto Condensed" pitchFamily="34" charset="0"/>
                <a:ea typeface="Roboto Condensed" pitchFamily="34" charset="-122"/>
                <a:cs typeface="Roboto Condensed" pitchFamily="34" charset="-120"/>
              </a:rPr>
              <a:t>Utilizing Python (Pandas) for data cleaning, normalization, structuring, and error resolution (pysql.ipynb).</a:t>
            </a:r>
            <a:endParaRPr lang="en-US" sz="1350" dirty="0"/>
          </a:p>
        </p:txBody>
      </p:sp>
      <p:pic>
        <p:nvPicPr>
          <p:cNvPr id="10" name="Image 2" descr="preencoded.png">    </p:cNvPr>
          <p:cNvPicPr>
            <a:picLocks noChangeAspect="1"/>
          </p:cNvPicPr>
          <p:nvPr/>
        </p:nvPicPr>
        <p:blipFill>
          <a:blip r:embed="rId3"/>
          <a:stretch>
            <a:fillRect/>
          </a:stretch>
        </p:blipFill>
        <p:spPr>
          <a:xfrm>
            <a:off x="615077" y="4270772"/>
            <a:ext cx="878681" cy="1067395"/>
          </a:xfrm>
          <a:prstGeom prst="rect">
            <a:avLst/>
          </a:prstGeom>
        </p:spPr>
      </p:pic>
      <p:sp>
        <p:nvSpPr>
          <p:cNvPr id="11" name="Text 6"/>
          <p:cNvSpPr/>
          <p:nvPr/>
        </p:nvSpPr>
        <p:spPr>
          <a:xfrm>
            <a:off x="1669494" y="4446508"/>
            <a:ext cx="2636282" cy="329446"/>
          </a:xfrm>
          <a:prstGeom prst="rect">
            <a:avLst/>
          </a:prstGeom>
          <a:noFill/>
          <a:ln/>
        </p:spPr>
        <p:txBody>
          <a:bodyPr wrap="none" lIns="0" tIns="0" rIns="0" bIns="0" rtlCol="0" anchor="t"/>
          <a:lstStyle/>
          <a:p>
            <a:pPr algn="l" indent="0" marL="0">
              <a:lnSpc>
                <a:spcPts val="2550"/>
              </a:lnSpc>
              <a:buNone/>
            </a:pPr>
            <a:r>
              <a:rPr lang="en-US" sz="2050" b="1" dirty="0">
                <a:solidFill>
                  <a:srgbClr val="55575A"/>
                </a:solidFill>
                <a:latin typeface="Hubot Sans Bold" pitchFamily="34" charset="0"/>
                <a:ea typeface="Hubot Sans Bold" pitchFamily="34" charset="-122"/>
                <a:cs typeface="Hubot Sans Bold" pitchFamily="34" charset="-120"/>
              </a:rPr>
              <a:t>Data Loading</a:t>
            </a:r>
            <a:endParaRPr lang="en-US" sz="2050" dirty="0"/>
          </a:p>
        </p:txBody>
      </p:sp>
      <p:sp>
        <p:nvSpPr>
          <p:cNvPr id="12" name="Text 7"/>
          <p:cNvSpPr/>
          <p:nvPr/>
        </p:nvSpPr>
        <p:spPr>
          <a:xfrm>
            <a:off x="1669494" y="4881324"/>
            <a:ext cx="12345829" cy="281107"/>
          </a:xfrm>
          <a:prstGeom prst="rect">
            <a:avLst/>
          </a:prstGeom>
          <a:noFill/>
          <a:ln/>
        </p:spPr>
        <p:txBody>
          <a:bodyPr wrap="none" lIns="0" tIns="0" rIns="0" bIns="0" rtlCol="0" anchor="t"/>
          <a:lstStyle/>
          <a:p>
            <a:pPr algn="l" indent="0" marL="0">
              <a:lnSpc>
                <a:spcPts val="2200"/>
              </a:lnSpc>
              <a:buNone/>
            </a:pPr>
            <a:r>
              <a:rPr lang="en-US" sz="1350" dirty="0">
                <a:solidFill>
                  <a:srgbClr val="55575A"/>
                </a:solidFill>
                <a:latin typeface="Roboto Condensed" pitchFamily="34" charset="0"/>
                <a:ea typeface="Roboto Condensed" pitchFamily="34" charset="-122"/>
                <a:cs typeface="Roboto Condensed" pitchFamily="34" charset="-120"/>
              </a:rPr>
              <a:t>Loading the clean, structured data into MySQL tables using a SQLAlchemy connector for persistent storage.</a:t>
            </a:r>
            <a:endParaRPr lang="en-US" sz="1350" dirty="0"/>
          </a:p>
        </p:txBody>
      </p:sp>
      <p:pic>
        <p:nvPicPr>
          <p:cNvPr id="13" name="Image 3" descr="preencoded.png">    </p:cNvPr>
          <p:cNvPicPr>
            <a:picLocks noChangeAspect="1"/>
          </p:cNvPicPr>
          <p:nvPr/>
        </p:nvPicPr>
        <p:blipFill>
          <a:blip r:embed="rId4"/>
          <a:stretch>
            <a:fillRect/>
          </a:stretch>
        </p:blipFill>
        <p:spPr>
          <a:xfrm>
            <a:off x="615077" y="5338167"/>
            <a:ext cx="878681" cy="1067395"/>
          </a:xfrm>
          <a:prstGeom prst="rect">
            <a:avLst/>
          </a:prstGeom>
        </p:spPr>
      </p:pic>
      <p:sp>
        <p:nvSpPr>
          <p:cNvPr id="14" name="Text 8"/>
          <p:cNvSpPr/>
          <p:nvPr/>
        </p:nvSpPr>
        <p:spPr>
          <a:xfrm>
            <a:off x="1669494" y="5513903"/>
            <a:ext cx="3959423" cy="329446"/>
          </a:xfrm>
          <a:prstGeom prst="rect">
            <a:avLst/>
          </a:prstGeom>
          <a:noFill/>
          <a:ln/>
        </p:spPr>
        <p:txBody>
          <a:bodyPr wrap="none" lIns="0" tIns="0" rIns="0" bIns="0" rtlCol="0" anchor="t"/>
          <a:lstStyle/>
          <a:p>
            <a:pPr algn="l" indent="0" marL="0">
              <a:lnSpc>
                <a:spcPts val="2550"/>
              </a:lnSpc>
              <a:buNone/>
            </a:pPr>
            <a:r>
              <a:rPr lang="en-US" sz="2050" b="1" dirty="0">
                <a:solidFill>
                  <a:srgbClr val="55575A"/>
                </a:solidFill>
                <a:latin typeface="Hubot Sans Bold" pitchFamily="34" charset="0"/>
                <a:ea typeface="Hubot Sans Bold" pitchFamily="34" charset="-122"/>
                <a:cs typeface="Hubot Sans Bold" pitchFamily="34" charset="-120"/>
              </a:rPr>
              <a:t>Dashboard Development</a:t>
            </a:r>
            <a:endParaRPr lang="en-US" sz="2050" dirty="0"/>
          </a:p>
        </p:txBody>
      </p:sp>
      <p:sp>
        <p:nvSpPr>
          <p:cNvPr id="15" name="Text 9"/>
          <p:cNvSpPr/>
          <p:nvPr/>
        </p:nvSpPr>
        <p:spPr>
          <a:xfrm>
            <a:off x="1669494" y="5948720"/>
            <a:ext cx="12345829" cy="281107"/>
          </a:xfrm>
          <a:prstGeom prst="rect">
            <a:avLst/>
          </a:prstGeom>
          <a:noFill/>
          <a:ln/>
        </p:spPr>
        <p:txBody>
          <a:bodyPr wrap="none" lIns="0" tIns="0" rIns="0" bIns="0" rtlCol="0" anchor="t"/>
          <a:lstStyle/>
          <a:p>
            <a:pPr algn="l" indent="0" marL="0">
              <a:lnSpc>
                <a:spcPts val="2200"/>
              </a:lnSpc>
              <a:buNone/>
            </a:pPr>
            <a:r>
              <a:rPr lang="en-US" sz="1350" dirty="0">
                <a:solidFill>
                  <a:srgbClr val="55575A"/>
                </a:solidFill>
                <a:latin typeface="Roboto Condensed" pitchFamily="34" charset="0"/>
                <a:ea typeface="Roboto Condensed" pitchFamily="34" charset="-122"/>
                <a:cs typeface="Roboto Condensed" pitchFamily="34" charset="-120"/>
              </a:rPr>
              <a:t>Creation of the interactive Streamlit dashboard (</a:t>
            </a:r>
            <a:pPr algn="l" indent="0" marL="0">
              <a:lnSpc>
                <a:spcPts val="2200"/>
              </a:lnSpc>
              <a:buNone/>
            </a:pPr>
            <a:r>
              <a:rPr lang="en-US" sz="1350" u="sng" dirty="0">
                <a:solidFill>
                  <a:srgbClr val="1E1E1A"/>
                </a:solidFill>
                <a:latin typeface="Roboto Condensed" pitchFamily="34" charset="0"/>
                <a:ea typeface="Roboto Condensed" pitchFamily="34" charset="-122"/>
                <a:cs typeface="Roboto Condensed" pitchFamily="34" charset="-120"/>
                <a:hlinkClick r:id="rId5" invalidUrl="" action="" tgtFrame="" tooltip="" history="1" highlightClick="0" endSnd="0">
                  <a:extLst>
                    <a:ext uri="{A12FA001-AC4F-418D-AE19-62706E023703}">
                      <ahyp:hlinkClr xmlns:ahyp="http://schemas.microsoft.com/office/drawing/2018/hyperlinkcolor" val="tx"/>
                    </a:ext>
                  </a:extLst>
                </a:hlinkClick>
              </a:rPr>
              <a:t>app1.py</a:t>
            </a:r>
            <a:pPr algn="l" indent="0" marL="0">
              <a:lnSpc>
                <a:spcPts val="2200"/>
              </a:lnSpc>
              <a:buNone/>
            </a:pPr>
            <a:r>
              <a:rPr lang="en-US" sz="1350" dirty="0">
                <a:solidFill>
                  <a:srgbClr val="55575A"/>
                </a:solidFill>
                <a:latin typeface="Roboto Condensed" pitchFamily="34" charset="0"/>
                <a:ea typeface="Roboto Condensed" pitchFamily="34" charset="-122"/>
                <a:cs typeface="Roboto Condensed" pitchFamily="34" charset="-120"/>
              </a:rPr>
              <a:t>) for visualization and analysis.</a:t>
            </a:r>
            <a:endParaRPr lang="en-US" sz="1350" dirty="0"/>
          </a:p>
        </p:txBody>
      </p:sp>
      <p:pic>
        <p:nvPicPr>
          <p:cNvPr id="16" name="Image 4" descr="preencoded.png">    </p:cNvPr>
          <p:cNvPicPr>
            <a:picLocks noChangeAspect="1"/>
          </p:cNvPicPr>
          <p:nvPr/>
        </p:nvPicPr>
        <p:blipFill>
          <a:blip r:embed="rId6"/>
          <a:stretch>
            <a:fillRect/>
          </a:stretch>
        </p:blipFill>
        <p:spPr>
          <a:xfrm>
            <a:off x="615077" y="6405563"/>
            <a:ext cx="878681" cy="1067395"/>
          </a:xfrm>
          <a:prstGeom prst="rect">
            <a:avLst/>
          </a:prstGeom>
        </p:spPr>
      </p:pic>
      <p:sp>
        <p:nvSpPr>
          <p:cNvPr id="17" name="Text 10"/>
          <p:cNvSpPr/>
          <p:nvPr/>
        </p:nvSpPr>
        <p:spPr>
          <a:xfrm>
            <a:off x="1669494" y="6581299"/>
            <a:ext cx="3265408" cy="329446"/>
          </a:xfrm>
          <a:prstGeom prst="rect">
            <a:avLst/>
          </a:prstGeom>
          <a:noFill/>
          <a:ln/>
        </p:spPr>
        <p:txBody>
          <a:bodyPr wrap="none" lIns="0" tIns="0" rIns="0" bIns="0" rtlCol="0" anchor="t"/>
          <a:lstStyle/>
          <a:p>
            <a:pPr algn="l" indent="0" marL="0">
              <a:lnSpc>
                <a:spcPts val="2550"/>
              </a:lnSpc>
              <a:buNone/>
            </a:pPr>
            <a:r>
              <a:rPr lang="en-US" sz="2050" b="1" dirty="0">
                <a:solidFill>
                  <a:srgbClr val="55575A"/>
                </a:solidFill>
                <a:latin typeface="Hubot Sans Bold" pitchFamily="34" charset="0"/>
                <a:ea typeface="Hubot Sans Bold" pitchFamily="34" charset="-122"/>
                <a:cs typeface="Hubot Sans Bold" pitchFamily="34" charset="-120"/>
              </a:rPr>
              <a:t>Insight Generation</a:t>
            </a:r>
            <a:endParaRPr lang="en-US" sz="2050" dirty="0"/>
          </a:p>
        </p:txBody>
      </p:sp>
      <p:sp>
        <p:nvSpPr>
          <p:cNvPr id="18" name="Text 11"/>
          <p:cNvSpPr/>
          <p:nvPr/>
        </p:nvSpPr>
        <p:spPr>
          <a:xfrm>
            <a:off x="1669494" y="7016115"/>
            <a:ext cx="12345829" cy="281107"/>
          </a:xfrm>
          <a:prstGeom prst="rect">
            <a:avLst/>
          </a:prstGeom>
          <a:noFill/>
          <a:ln/>
        </p:spPr>
        <p:txBody>
          <a:bodyPr wrap="none" lIns="0" tIns="0" rIns="0" bIns="0" rtlCol="0" anchor="t"/>
          <a:lstStyle/>
          <a:p>
            <a:pPr algn="l" indent="0" marL="0">
              <a:lnSpc>
                <a:spcPts val="2200"/>
              </a:lnSpc>
              <a:buNone/>
            </a:pPr>
            <a:r>
              <a:rPr lang="en-US" sz="1350" dirty="0">
                <a:solidFill>
                  <a:srgbClr val="55575A"/>
                </a:solidFill>
                <a:latin typeface="Roboto Condensed" pitchFamily="34" charset="0"/>
                <a:ea typeface="Roboto Condensed" pitchFamily="34" charset="-122"/>
                <a:cs typeface="Roboto Condensed" pitchFamily="34" charset="-120"/>
              </a:rPr>
              <a:t>Implementing five distinct business case studies within the dashboard for deep analytics and reporting.</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99373" y="549473"/>
            <a:ext cx="13231654" cy="1248966"/>
          </a:xfrm>
          <a:prstGeom prst="rect">
            <a:avLst/>
          </a:prstGeom>
          <a:noFill/>
          <a:ln/>
        </p:spPr>
        <p:txBody>
          <a:bodyPr wrap="square" lIns="0" tIns="0" rIns="0" bIns="0" rtlCol="0" anchor="t"/>
          <a:lstStyle/>
          <a:p>
            <a:pPr algn="l" indent="0" marL="0">
              <a:lnSpc>
                <a:spcPts val="4900"/>
              </a:lnSpc>
              <a:buNone/>
            </a:pPr>
            <a:r>
              <a:rPr lang="en-US" sz="3900" b="1" dirty="0">
                <a:solidFill>
                  <a:srgbClr val="0C0D0F"/>
                </a:solidFill>
                <a:latin typeface="Hubot Sans Bold" pitchFamily="34" charset="0"/>
                <a:ea typeface="Hubot Sans Bold" pitchFamily="34" charset="-122"/>
                <a:cs typeface="Hubot Sans Bold" pitchFamily="34" charset="-120"/>
              </a:rPr>
              <a:t>Database Design: Organizing Transactional Data</a:t>
            </a:r>
            <a:endParaRPr lang="en-US" sz="3900" dirty="0"/>
          </a:p>
        </p:txBody>
      </p:sp>
      <p:sp>
        <p:nvSpPr>
          <p:cNvPr id="3" name="Text 1"/>
          <p:cNvSpPr/>
          <p:nvPr/>
        </p:nvSpPr>
        <p:spPr>
          <a:xfrm>
            <a:off x="699373" y="2198013"/>
            <a:ext cx="13231654" cy="319564"/>
          </a:xfrm>
          <a:prstGeom prst="rect">
            <a:avLst/>
          </a:prstGeom>
          <a:noFill/>
          <a:ln/>
        </p:spPr>
        <p:txBody>
          <a:bodyPr wrap="non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The data model comprises nine structured tables, logically categorized to support different levels of analytical depth.</a:t>
            </a:r>
            <a:endParaRPr lang="en-US" sz="1550" dirty="0"/>
          </a:p>
        </p:txBody>
      </p:sp>
      <p:pic>
        <p:nvPicPr>
          <p:cNvPr id="4" name="Image 0" descr="preencoded.png">    </p:cNvPr>
          <p:cNvPicPr>
            <a:picLocks noChangeAspect="1"/>
          </p:cNvPicPr>
          <p:nvPr/>
        </p:nvPicPr>
        <p:blipFill>
          <a:blip r:embed="rId1"/>
          <a:stretch>
            <a:fillRect/>
          </a:stretch>
        </p:blipFill>
        <p:spPr>
          <a:xfrm>
            <a:off x="3728442" y="2871907"/>
            <a:ext cx="3506867" cy="2397919"/>
          </a:xfrm>
          <a:prstGeom prst="rect">
            <a:avLst/>
          </a:prstGeom>
        </p:spPr>
      </p:pic>
      <p:pic>
        <p:nvPicPr>
          <p:cNvPr id="5" name="Image 1" descr="preencoded.png">    </p:cNvPr>
          <p:cNvPicPr>
            <a:picLocks noChangeAspect="1"/>
          </p:cNvPicPr>
          <p:nvPr/>
        </p:nvPicPr>
        <p:blipFill>
          <a:blip r:embed="rId2"/>
          <a:stretch>
            <a:fillRect/>
          </a:stretch>
        </p:blipFill>
        <p:spPr>
          <a:xfrm>
            <a:off x="7395091" y="2871907"/>
            <a:ext cx="3506867" cy="2397919"/>
          </a:xfrm>
          <a:prstGeom prst="rect">
            <a:avLst/>
          </a:prstGeom>
        </p:spPr>
      </p:pic>
      <p:sp>
        <p:nvSpPr>
          <p:cNvPr id="6" name="Shape 2"/>
          <p:cNvSpPr/>
          <p:nvPr/>
        </p:nvSpPr>
        <p:spPr>
          <a:xfrm>
            <a:off x="699373" y="5624155"/>
            <a:ext cx="13231654" cy="2058591"/>
          </a:xfrm>
          <a:prstGeom prst="roundRect">
            <a:avLst>
              <a:gd name="adj" fmla="val 1456"/>
            </a:avLst>
          </a:prstGeom>
          <a:noFill/>
          <a:ln w="7620">
            <a:solidFill>
              <a:srgbClr val="000000">
                <a:alpha val="8000"/>
              </a:srgbClr>
            </a:solidFill>
            <a:prstDash val="solid"/>
          </a:ln>
        </p:spPr>
      </p:sp>
      <p:sp>
        <p:nvSpPr>
          <p:cNvPr id="7" name="Shape 3"/>
          <p:cNvSpPr/>
          <p:nvPr/>
        </p:nvSpPr>
        <p:spPr>
          <a:xfrm>
            <a:off x="706993" y="5631775"/>
            <a:ext cx="13216414" cy="894159"/>
          </a:xfrm>
          <a:prstGeom prst="rect">
            <a:avLst/>
          </a:prstGeom>
          <a:solidFill>
            <a:srgbClr val="FFFFFF">
              <a:alpha val="4000"/>
            </a:srgbClr>
          </a:solidFill>
          <a:ln/>
        </p:spPr>
      </p:sp>
      <p:sp>
        <p:nvSpPr>
          <p:cNvPr id="8" name="Text 4"/>
          <p:cNvSpPr/>
          <p:nvPr/>
        </p:nvSpPr>
        <p:spPr>
          <a:xfrm>
            <a:off x="907018" y="5759291"/>
            <a:ext cx="2239804" cy="319564"/>
          </a:xfrm>
          <a:prstGeom prst="rect">
            <a:avLst/>
          </a:prstGeom>
          <a:noFill/>
          <a:ln/>
        </p:spPr>
        <p:txBody>
          <a:bodyPr wrap="none" lIns="0" tIns="0" rIns="0" bIns="0" rtlCol="0" anchor="t"/>
          <a:lstStyle/>
          <a:p>
            <a:pPr algn="l" indent="0" marL="0">
              <a:lnSpc>
                <a:spcPts val="2500"/>
              </a:lnSpc>
              <a:buNone/>
            </a:pPr>
            <a:r>
              <a:rPr lang="en-US" sz="1550" b="1" dirty="0">
                <a:solidFill>
                  <a:srgbClr val="55575A"/>
                </a:solidFill>
                <a:latin typeface="Roboto Condensed" pitchFamily="34" charset="0"/>
                <a:ea typeface="Roboto Condensed" pitchFamily="34" charset="-122"/>
                <a:cs typeface="Roboto Condensed" pitchFamily="34" charset="-120"/>
              </a:rPr>
              <a:t>Aggregated</a:t>
            </a:r>
            <a:endParaRPr lang="en-US" sz="1550" dirty="0"/>
          </a:p>
        </p:txBody>
      </p:sp>
      <p:sp>
        <p:nvSpPr>
          <p:cNvPr id="9" name="Text 5"/>
          <p:cNvSpPr/>
          <p:nvPr/>
        </p:nvSpPr>
        <p:spPr>
          <a:xfrm>
            <a:off x="3554016" y="5759291"/>
            <a:ext cx="4218503" cy="639127"/>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aggregated\_transaction, aggregated\_user, aggregated\_insurance</a:t>
            </a:r>
            <a:endParaRPr lang="en-US" sz="1550" dirty="0"/>
          </a:p>
        </p:txBody>
      </p:sp>
      <p:sp>
        <p:nvSpPr>
          <p:cNvPr id="10" name="Text 6"/>
          <p:cNvSpPr/>
          <p:nvPr/>
        </p:nvSpPr>
        <p:spPr>
          <a:xfrm>
            <a:off x="8179713" y="5759291"/>
            <a:ext cx="5543907" cy="319564"/>
          </a:xfrm>
          <a:prstGeom prst="rect">
            <a:avLst/>
          </a:prstGeom>
          <a:noFill/>
          <a:ln/>
        </p:spPr>
        <p:txBody>
          <a:bodyPr wrap="non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Summary-level data aggregated quarterly and annually.</a:t>
            </a:r>
            <a:endParaRPr lang="en-US" sz="1550" dirty="0"/>
          </a:p>
        </p:txBody>
      </p:sp>
      <p:sp>
        <p:nvSpPr>
          <p:cNvPr id="11" name="Shape 7"/>
          <p:cNvSpPr/>
          <p:nvPr/>
        </p:nvSpPr>
        <p:spPr>
          <a:xfrm>
            <a:off x="706993" y="6525935"/>
            <a:ext cx="13216414" cy="574596"/>
          </a:xfrm>
          <a:prstGeom prst="rect">
            <a:avLst/>
          </a:prstGeom>
          <a:solidFill>
            <a:srgbClr val="000000">
              <a:alpha val="4000"/>
            </a:srgbClr>
          </a:solidFill>
          <a:ln/>
        </p:spPr>
      </p:sp>
      <p:sp>
        <p:nvSpPr>
          <p:cNvPr id="12" name="Text 8"/>
          <p:cNvSpPr/>
          <p:nvPr/>
        </p:nvSpPr>
        <p:spPr>
          <a:xfrm>
            <a:off x="907018" y="6653451"/>
            <a:ext cx="2239804" cy="319564"/>
          </a:xfrm>
          <a:prstGeom prst="rect">
            <a:avLst/>
          </a:prstGeom>
          <a:noFill/>
          <a:ln/>
        </p:spPr>
        <p:txBody>
          <a:bodyPr wrap="none" lIns="0" tIns="0" rIns="0" bIns="0" rtlCol="0" anchor="t"/>
          <a:lstStyle/>
          <a:p>
            <a:pPr algn="l" indent="0" marL="0">
              <a:lnSpc>
                <a:spcPts val="2500"/>
              </a:lnSpc>
              <a:buNone/>
            </a:pPr>
            <a:r>
              <a:rPr lang="en-US" sz="1550" b="1" dirty="0">
                <a:solidFill>
                  <a:srgbClr val="55575A"/>
                </a:solidFill>
                <a:latin typeface="Roboto Condensed" pitchFamily="34" charset="0"/>
                <a:ea typeface="Roboto Condensed" pitchFamily="34" charset="-122"/>
                <a:cs typeface="Roboto Condensed" pitchFamily="34" charset="-120"/>
              </a:rPr>
              <a:t>Map</a:t>
            </a:r>
            <a:endParaRPr lang="en-US" sz="1550" dirty="0"/>
          </a:p>
        </p:txBody>
      </p:sp>
      <p:sp>
        <p:nvSpPr>
          <p:cNvPr id="13" name="Text 9"/>
          <p:cNvSpPr/>
          <p:nvPr/>
        </p:nvSpPr>
        <p:spPr>
          <a:xfrm>
            <a:off x="3554016" y="6653451"/>
            <a:ext cx="4218503" cy="319564"/>
          </a:xfrm>
          <a:prstGeom prst="rect">
            <a:avLst/>
          </a:prstGeom>
          <a:noFill/>
          <a:ln/>
        </p:spPr>
        <p:txBody>
          <a:bodyPr wrap="non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map\_transaction, map\_user, map\_insurance</a:t>
            </a:r>
            <a:endParaRPr lang="en-US" sz="1550" dirty="0"/>
          </a:p>
        </p:txBody>
      </p:sp>
      <p:sp>
        <p:nvSpPr>
          <p:cNvPr id="14" name="Text 10"/>
          <p:cNvSpPr/>
          <p:nvPr/>
        </p:nvSpPr>
        <p:spPr>
          <a:xfrm>
            <a:off x="8179713" y="6653451"/>
            <a:ext cx="5543907" cy="319564"/>
          </a:xfrm>
          <a:prstGeom prst="rect">
            <a:avLst/>
          </a:prstGeom>
          <a:noFill/>
          <a:ln/>
        </p:spPr>
        <p:txBody>
          <a:bodyPr wrap="non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Detailed district and state-level geographical data for mapping.</a:t>
            </a:r>
            <a:endParaRPr lang="en-US" sz="1550" dirty="0"/>
          </a:p>
        </p:txBody>
      </p:sp>
      <p:sp>
        <p:nvSpPr>
          <p:cNvPr id="15" name="Shape 11"/>
          <p:cNvSpPr/>
          <p:nvPr/>
        </p:nvSpPr>
        <p:spPr>
          <a:xfrm>
            <a:off x="706993" y="7100530"/>
            <a:ext cx="13216414" cy="574596"/>
          </a:xfrm>
          <a:prstGeom prst="rect">
            <a:avLst/>
          </a:prstGeom>
          <a:solidFill>
            <a:srgbClr val="FFFFFF">
              <a:alpha val="4000"/>
            </a:srgbClr>
          </a:solidFill>
          <a:ln/>
        </p:spPr>
      </p:sp>
      <p:sp>
        <p:nvSpPr>
          <p:cNvPr id="16" name="Text 12"/>
          <p:cNvSpPr/>
          <p:nvPr/>
        </p:nvSpPr>
        <p:spPr>
          <a:xfrm>
            <a:off x="907018" y="7228046"/>
            <a:ext cx="2239804" cy="319564"/>
          </a:xfrm>
          <a:prstGeom prst="rect">
            <a:avLst/>
          </a:prstGeom>
          <a:noFill/>
          <a:ln/>
        </p:spPr>
        <p:txBody>
          <a:bodyPr wrap="none" lIns="0" tIns="0" rIns="0" bIns="0" rtlCol="0" anchor="t"/>
          <a:lstStyle/>
          <a:p>
            <a:pPr algn="l" indent="0" marL="0">
              <a:lnSpc>
                <a:spcPts val="2500"/>
              </a:lnSpc>
              <a:buNone/>
            </a:pPr>
            <a:r>
              <a:rPr lang="en-US" sz="1550" b="1" dirty="0">
                <a:solidFill>
                  <a:srgbClr val="55575A"/>
                </a:solidFill>
                <a:latin typeface="Roboto Condensed" pitchFamily="34" charset="0"/>
                <a:ea typeface="Roboto Condensed" pitchFamily="34" charset="-122"/>
                <a:cs typeface="Roboto Condensed" pitchFamily="34" charset="-120"/>
              </a:rPr>
              <a:t>Top</a:t>
            </a:r>
            <a:endParaRPr lang="en-US" sz="1550" dirty="0"/>
          </a:p>
        </p:txBody>
      </p:sp>
      <p:sp>
        <p:nvSpPr>
          <p:cNvPr id="17" name="Text 13"/>
          <p:cNvSpPr/>
          <p:nvPr/>
        </p:nvSpPr>
        <p:spPr>
          <a:xfrm>
            <a:off x="3554016" y="7228046"/>
            <a:ext cx="4218503" cy="319564"/>
          </a:xfrm>
          <a:prstGeom prst="rect">
            <a:avLst/>
          </a:prstGeom>
          <a:noFill/>
          <a:ln/>
        </p:spPr>
        <p:txBody>
          <a:bodyPr wrap="non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top\_transaction, top\_user, top\_insurance</a:t>
            </a:r>
            <a:endParaRPr lang="en-US" sz="1550" dirty="0"/>
          </a:p>
        </p:txBody>
      </p:sp>
      <p:sp>
        <p:nvSpPr>
          <p:cNvPr id="18" name="Text 14"/>
          <p:cNvSpPr/>
          <p:nvPr/>
        </p:nvSpPr>
        <p:spPr>
          <a:xfrm>
            <a:off x="8179713" y="7228046"/>
            <a:ext cx="5543907" cy="319564"/>
          </a:xfrm>
          <a:prstGeom prst="rect">
            <a:avLst/>
          </a:prstGeom>
          <a:noFill/>
          <a:ln/>
        </p:spPr>
        <p:txBody>
          <a:bodyPr wrap="non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Rankings for top-performing states, districts, and pincodes.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10528" y="322540"/>
            <a:ext cx="9111020" cy="366713"/>
          </a:xfrm>
          <a:prstGeom prst="rect">
            <a:avLst/>
          </a:prstGeom>
          <a:noFill/>
          <a:ln/>
        </p:spPr>
        <p:txBody>
          <a:bodyPr wrap="none" lIns="0" tIns="0" rIns="0" bIns="0" rtlCol="0" anchor="t"/>
          <a:lstStyle/>
          <a:p>
            <a:pPr algn="l" indent="0" marL="0">
              <a:lnSpc>
                <a:spcPts val="2850"/>
              </a:lnSpc>
              <a:buNone/>
            </a:pPr>
            <a:r>
              <a:rPr lang="en-US" sz="2300" b="1" dirty="0">
                <a:solidFill>
                  <a:srgbClr val="0C0D0F"/>
                </a:solidFill>
                <a:latin typeface="Hubot Sans Bold" pitchFamily="34" charset="0"/>
                <a:ea typeface="Hubot Sans Bold" pitchFamily="34" charset="-122"/>
                <a:cs typeface="Hubot Sans Bold" pitchFamily="34" charset="-120"/>
              </a:rPr>
              <a:t>Dashboard Overview: Features and Functionality</a:t>
            </a:r>
            <a:endParaRPr lang="en-US" sz="2300" dirty="0"/>
          </a:p>
        </p:txBody>
      </p:sp>
      <p:sp>
        <p:nvSpPr>
          <p:cNvPr id="3" name="Text 1"/>
          <p:cNvSpPr/>
          <p:nvPr/>
        </p:nvSpPr>
        <p:spPr>
          <a:xfrm>
            <a:off x="410528" y="923806"/>
            <a:ext cx="13809345" cy="187643"/>
          </a:xfrm>
          <a:prstGeom prst="rect">
            <a:avLst/>
          </a:prstGeom>
          <a:noFill/>
          <a:ln/>
        </p:spPr>
        <p:txBody>
          <a:bodyPr wrap="none" lIns="0" tIns="0" rIns="0" bIns="0" rtlCol="0" anchor="t"/>
          <a:lstStyle/>
          <a:p>
            <a:pPr algn="l" indent="0" marL="0">
              <a:lnSpc>
                <a:spcPts val="1450"/>
              </a:lnSpc>
              <a:buNone/>
            </a:pPr>
            <a:r>
              <a:rPr lang="en-US" sz="900" dirty="0">
                <a:solidFill>
                  <a:srgbClr val="55575A"/>
                </a:solidFill>
                <a:latin typeface="Roboto Condensed" pitchFamily="34" charset="0"/>
                <a:ea typeface="Roboto Condensed" pitchFamily="34" charset="-122"/>
                <a:cs typeface="Roboto Condensed" pitchFamily="34" charset="-120"/>
              </a:rPr>
              <a:t>The main dashboard serves as the user's primary interface, integrating real-time data fetching and advanced visualization capabilities for seamless analysis.</a:t>
            </a:r>
            <a:endParaRPr lang="en-US" sz="900" dirty="0"/>
          </a:p>
        </p:txBody>
      </p:sp>
      <p:sp>
        <p:nvSpPr>
          <p:cNvPr id="4" name="Text 2"/>
          <p:cNvSpPr/>
          <p:nvPr/>
        </p:nvSpPr>
        <p:spPr>
          <a:xfrm>
            <a:off x="410528" y="1360646"/>
            <a:ext cx="2338268" cy="219908"/>
          </a:xfrm>
          <a:prstGeom prst="rect">
            <a:avLst/>
          </a:prstGeom>
          <a:noFill/>
          <a:ln/>
        </p:spPr>
        <p:txBody>
          <a:bodyPr wrap="none" lIns="0" tIns="0" rIns="0" bIns="0" rtlCol="0" anchor="t"/>
          <a:lstStyle/>
          <a:p>
            <a:pPr algn="l" indent="0" marL="0">
              <a:lnSpc>
                <a:spcPts val="1700"/>
              </a:lnSpc>
              <a:buNone/>
            </a:pPr>
            <a:r>
              <a:rPr lang="en-US" sz="1350" b="1" dirty="0">
                <a:solidFill>
                  <a:srgbClr val="0C0D0F"/>
                </a:solidFill>
                <a:latin typeface="Hubot Sans Bold" pitchFamily="34" charset="0"/>
                <a:ea typeface="Hubot Sans Bold" pitchFamily="34" charset="-122"/>
                <a:cs typeface="Hubot Sans Bold" pitchFamily="34" charset="-120"/>
              </a:rPr>
              <a:t>Core Visual Elements</a:t>
            </a:r>
            <a:endParaRPr lang="en-US" sz="1350" dirty="0"/>
          </a:p>
        </p:txBody>
      </p:sp>
      <p:sp>
        <p:nvSpPr>
          <p:cNvPr id="5" name="Text 3"/>
          <p:cNvSpPr/>
          <p:nvPr/>
        </p:nvSpPr>
        <p:spPr>
          <a:xfrm>
            <a:off x="410528" y="1697831"/>
            <a:ext cx="6761559" cy="187643"/>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55575A"/>
                </a:solidFill>
                <a:latin typeface="Roboto Condensed" pitchFamily="34" charset="0"/>
                <a:ea typeface="Roboto Condensed" pitchFamily="34" charset="-122"/>
                <a:cs typeface="Roboto Condensed" pitchFamily="34" charset="-120"/>
              </a:rPr>
              <a:t>Interactive </a:t>
            </a:r>
            <a:pPr algn="l" indent="0" marL="0">
              <a:lnSpc>
                <a:spcPts val="1450"/>
              </a:lnSpc>
              <a:buNone/>
            </a:pPr>
            <a:r>
              <a:rPr lang="en-US" sz="900" b="1" dirty="0">
                <a:solidFill>
                  <a:srgbClr val="55575A"/>
                </a:solidFill>
                <a:latin typeface="Roboto Condensed" pitchFamily="34" charset="0"/>
                <a:ea typeface="Roboto Condensed" pitchFamily="34" charset="-122"/>
                <a:cs typeface="Roboto Condensed" pitchFamily="34" charset="-120"/>
              </a:rPr>
              <a:t>state-wise choropleth maps</a:t>
            </a:r>
            <a:pPr algn="l" indent="0" marL="0">
              <a:lnSpc>
                <a:spcPts val="1450"/>
              </a:lnSpc>
              <a:buNone/>
            </a:pPr>
            <a:r>
              <a:rPr lang="en-US" sz="900" dirty="0">
                <a:solidFill>
                  <a:srgbClr val="55575A"/>
                </a:solidFill>
                <a:latin typeface="Roboto Condensed" pitchFamily="34" charset="0"/>
                <a:ea typeface="Roboto Condensed" pitchFamily="34" charset="-122"/>
                <a:cs typeface="Roboto Condensed" pitchFamily="34" charset="-120"/>
              </a:rPr>
              <a:t> (heatmaps).</a:t>
            </a:r>
            <a:endParaRPr lang="en-US" sz="900" dirty="0"/>
          </a:p>
        </p:txBody>
      </p:sp>
      <p:sp>
        <p:nvSpPr>
          <p:cNvPr id="6" name="Text 4"/>
          <p:cNvSpPr/>
          <p:nvPr/>
        </p:nvSpPr>
        <p:spPr>
          <a:xfrm>
            <a:off x="410528" y="1926431"/>
            <a:ext cx="6761559" cy="187643"/>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55575A"/>
                </a:solidFill>
                <a:latin typeface="Roboto Condensed" pitchFamily="34" charset="0"/>
                <a:ea typeface="Roboto Condensed" pitchFamily="34" charset="-122"/>
                <a:cs typeface="Roboto Condensed" pitchFamily="34" charset="-120"/>
              </a:rPr>
              <a:t>Real-time filters for flexible analysis by </a:t>
            </a:r>
            <a:pPr algn="l" indent="0" marL="0">
              <a:lnSpc>
                <a:spcPts val="1450"/>
              </a:lnSpc>
              <a:buNone/>
            </a:pPr>
            <a:r>
              <a:rPr lang="en-US" sz="900" b="1" dirty="0">
                <a:solidFill>
                  <a:srgbClr val="55575A"/>
                </a:solidFill>
                <a:latin typeface="Roboto Condensed" pitchFamily="34" charset="0"/>
                <a:ea typeface="Roboto Condensed" pitchFamily="34" charset="-122"/>
                <a:cs typeface="Roboto Condensed" pitchFamily="34" charset="-120"/>
              </a:rPr>
              <a:t>year and quarter</a:t>
            </a:r>
            <a:pPr algn="l" indent="0" marL="0">
              <a:lnSpc>
                <a:spcPts val="1450"/>
              </a:lnSpc>
              <a:buNone/>
            </a:pPr>
            <a:r>
              <a:rPr lang="en-US" sz="900" dirty="0">
                <a:solidFill>
                  <a:srgbClr val="55575A"/>
                </a:solidFill>
                <a:latin typeface="Roboto Condensed" pitchFamily="34" charset="0"/>
                <a:ea typeface="Roboto Condensed" pitchFamily="34" charset="-122"/>
                <a:cs typeface="Roboto Condensed" pitchFamily="34" charset="-120"/>
              </a:rPr>
              <a:t>.</a:t>
            </a:r>
            <a:endParaRPr lang="en-US" sz="900" dirty="0"/>
          </a:p>
        </p:txBody>
      </p:sp>
      <p:sp>
        <p:nvSpPr>
          <p:cNvPr id="7" name="Text 5"/>
          <p:cNvSpPr/>
          <p:nvPr/>
        </p:nvSpPr>
        <p:spPr>
          <a:xfrm>
            <a:off x="410528" y="2155031"/>
            <a:ext cx="6761559" cy="187643"/>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55575A"/>
                </a:solidFill>
                <a:latin typeface="Roboto Condensed" pitchFamily="34" charset="0"/>
                <a:ea typeface="Roboto Condensed" pitchFamily="34" charset="-122"/>
                <a:cs typeface="Roboto Condensed" pitchFamily="34" charset="-120"/>
              </a:rPr>
              <a:t>Prominent display of Key Performance Indicators (KPIs): Total Transactions, Users, Insurance, and Amount.</a:t>
            </a:r>
            <a:endParaRPr lang="en-US" sz="900" dirty="0"/>
          </a:p>
        </p:txBody>
      </p:sp>
      <p:sp>
        <p:nvSpPr>
          <p:cNvPr id="8" name="Text 6"/>
          <p:cNvSpPr/>
          <p:nvPr/>
        </p:nvSpPr>
        <p:spPr>
          <a:xfrm>
            <a:off x="410528" y="2383631"/>
            <a:ext cx="6761559" cy="187643"/>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55575A"/>
                </a:solidFill>
                <a:latin typeface="Roboto Condensed" pitchFamily="34" charset="0"/>
                <a:ea typeface="Roboto Condensed" pitchFamily="34" charset="-122"/>
                <a:cs typeface="Roboto Condensed" pitchFamily="34" charset="-120"/>
              </a:rPr>
              <a:t>Trend Analysis: Line charts showcasing growth metrics over historical timeframes.</a:t>
            </a:r>
            <a:endParaRPr lang="en-US" sz="900" dirty="0"/>
          </a:p>
        </p:txBody>
      </p:sp>
      <p:sp>
        <p:nvSpPr>
          <p:cNvPr id="9" name="Text 7"/>
          <p:cNvSpPr/>
          <p:nvPr/>
        </p:nvSpPr>
        <p:spPr>
          <a:xfrm>
            <a:off x="7465933" y="1360646"/>
            <a:ext cx="2549128" cy="219908"/>
          </a:xfrm>
          <a:prstGeom prst="rect">
            <a:avLst/>
          </a:prstGeom>
          <a:noFill/>
          <a:ln/>
        </p:spPr>
        <p:txBody>
          <a:bodyPr wrap="none" lIns="0" tIns="0" rIns="0" bIns="0" rtlCol="0" anchor="t"/>
          <a:lstStyle/>
          <a:p>
            <a:pPr algn="l" indent="0" marL="0">
              <a:lnSpc>
                <a:spcPts val="1700"/>
              </a:lnSpc>
              <a:buNone/>
            </a:pPr>
            <a:r>
              <a:rPr lang="en-US" sz="1350" b="1" dirty="0">
                <a:solidFill>
                  <a:srgbClr val="0C0D0F"/>
                </a:solidFill>
                <a:latin typeface="Hubot Sans Bold" pitchFamily="34" charset="0"/>
                <a:ea typeface="Hubot Sans Bold" pitchFamily="34" charset="-122"/>
                <a:cs typeface="Hubot Sans Bold" pitchFamily="34" charset="-120"/>
              </a:rPr>
              <a:t>Technical Integration</a:t>
            </a:r>
            <a:endParaRPr lang="en-US" sz="1350" dirty="0"/>
          </a:p>
        </p:txBody>
      </p:sp>
      <p:sp>
        <p:nvSpPr>
          <p:cNvPr id="10" name="Text 8"/>
          <p:cNvSpPr/>
          <p:nvPr/>
        </p:nvSpPr>
        <p:spPr>
          <a:xfrm>
            <a:off x="7465933" y="1697831"/>
            <a:ext cx="6761559" cy="375285"/>
          </a:xfrm>
          <a:prstGeom prst="rect">
            <a:avLst/>
          </a:prstGeom>
          <a:noFill/>
          <a:ln/>
        </p:spPr>
        <p:txBody>
          <a:bodyPr wrap="square" lIns="0" tIns="0" rIns="0" bIns="0" rtlCol="0" anchor="t"/>
          <a:lstStyle/>
          <a:p>
            <a:pPr algn="l" indent="0" marL="0">
              <a:lnSpc>
                <a:spcPts val="1450"/>
              </a:lnSpc>
              <a:buNone/>
            </a:pPr>
            <a:r>
              <a:rPr lang="en-US" sz="900" dirty="0">
                <a:solidFill>
                  <a:srgbClr val="55575A"/>
                </a:solidFill>
                <a:latin typeface="Roboto Condensed" pitchFamily="34" charset="0"/>
                <a:ea typeface="Roboto Condensed" pitchFamily="34" charset="-122"/>
                <a:cs typeface="Roboto Condensed" pitchFamily="34" charset="-120"/>
              </a:rPr>
              <a:t>The dashboard is powered by the synergistic combination of Streamlit, Plotly, and direct MySQL database integration, ensuring data integrity and responsiveness.</a:t>
            </a:r>
            <a:endParaRPr lang="en-US" sz="900" dirty="0"/>
          </a:p>
        </p:txBody>
      </p:sp>
      <p:sp>
        <p:nvSpPr>
          <p:cNvPr id="11" name="Shape 9"/>
          <p:cNvSpPr/>
          <p:nvPr/>
        </p:nvSpPr>
        <p:spPr>
          <a:xfrm>
            <a:off x="7465933" y="2205038"/>
            <a:ext cx="6761559" cy="498277"/>
          </a:xfrm>
          <a:prstGeom prst="roundRect">
            <a:avLst>
              <a:gd name="adj" fmla="val 3532"/>
            </a:avLst>
          </a:prstGeom>
          <a:solidFill>
            <a:srgbClr val="DBDBD6"/>
          </a:solidFill>
          <a:ln/>
        </p:spPr>
      </p:sp>
      <p:pic>
        <p:nvPicPr>
          <p:cNvPr id="12" name="Image 0" descr="preencoded.png">    </p:cNvPr>
          <p:cNvPicPr>
            <a:picLocks noChangeAspect="1"/>
          </p:cNvPicPr>
          <p:nvPr/>
        </p:nvPicPr>
        <p:blipFill>
          <a:blip r:embed="rId1"/>
          <a:stretch>
            <a:fillRect/>
          </a:stretch>
        </p:blipFill>
        <p:spPr>
          <a:xfrm>
            <a:off x="7583210" y="2378512"/>
            <a:ext cx="146566" cy="117277"/>
          </a:xfrm>
          <a:prstGeom prst="rect">
            <a:avLst/>
          </a:prstGeom>
        </p:spPr>
      </p:pic>
      <p:sp>
        <p:nvSpPr>
          <p:cNvPr id="13" name="Text 10"/>
          <p:cNvSpPr/>
          <p:nvPr/>
        </p:nvSpPr>
        <p:spPr>
          <a:xfrm>
            <a:off x="7847052" y="2351603"/>
            <a:ext cx="6263164" cy="187643"/>
          </a:xfrm>
          <a:prstGeom prst="rect">
            <a:avLst/>
          </a:prstGeom>
          <a:noFill/>
          <a:ln/>
        </p:spPr>
        <p:txBody>
          <a:bodyPr wrap="none" lIns="0" tIns="0" rIns="0" bIns="0" rtlCol="0" anchor="t"/>
          <a:lstStyle/>
          <a:p>
            <a:pPr algn="l" indent="0" marL="0">
              <a:lnSpc>
                <a:spcPts val="1450"/>
              </a:lnSpc>
              <a:buNone/>
            </a:pPr>
            <a:r>
              <a:rPr lang="en-US" sz="900" dirty="0">
                <a:solidFill>
                  <a:srgbClr val="000000"/>
                </a:solidFill>
                <a:latin typeface="Roboto Condensed" pitchFamily="34" charset="0"/>
                <a:ea typeface="Roboto Condensed" pitchFamily="34" charset="-122"/>
                <a:cs typeface="Roboto Condensed" pitchFamily="34" charset="-120"/>
              </a:rPr>
              <a:t>The core visualization script used is </a:t>
            </a:r>
            <a:pPr algn="l" indent="0" marL="0">
              <a:lnSpc>
                <a:spcPts val="1450"/>
              </a:lnSpc>
              <a:buNone/>
            </a:pPr>
            <a:r>
              <a:rPr lang="en-US" sz="900" dirty="0">
                <a:solidFill>
                  <a:srgbClr val="000000"/>
                </a:solidFill>
                <a:highlight>
                  <a:srgbClr val="DBDBD6"/>
                </a:highlight>
                <a:latin typeface="Consolas" pitchFamily="34" charset="0"/>
                <a:ea typeface="Consolas" pitchFamily="34" charset="-122"/>
                <a:cs typeface="Consolas" pitchFamily="34" charset="-120"/>
              </a:rPr>
              <a:t>app1.py</a:t>
            </a:r>
            <a:pPr algn="l" indent="0" marL="0">
              <a:lnSpc>
                <a:spcPts val="1450"/>
              </a:lnSpc>
              <a:buNone/>
            </a:pPr>
            <a:r>
              <a:rPr lang="en-US" sz="900" dirty="0">
                <a:solidFill>
                  <a:srgbClr val="000000"/>
                </a:solidFill>
                <a:latin typeface="Roboto Condensed" pitchFamily="34" charset="0"/>
                <a:ea typeface="Roboto Condensed" pitchFamily="34" charset="-122"/>
                <a:cs typeface="Roboto Condensed" pitchFamily="34" charset="-120"/>
              </a:rPr>
              <a:t>, which handles the front-end logic and data calls.</a:t>
            </a:r>
            <a:endParaRPr lang="en-US" sz="900" dirty="0"/>
          </a:p>
        </p:txBody>
      </p:sp>
      <p:pic>
        <p:nvPicPr>
          <p:cNvPr id="14" name="Image 1" descr="preencoded.png">    </p:cNvPr>
          <p:cNvPicPr>
            <a:picLocks noChangeAspect="1"/>
          </p:cNvPicPr>
          <p:nvPr/>
        </p:nvPicPr>
        <p:blipFill>
          <a:blip r:embed="rId2"/>
          <a:stretch>
            <a:fillRect/>
          </a:stretch>
        </p:blipFill>
        <p:spPr>
          <a:xfrm>
            <a:off x="7465933" y="2835235"/>
            <a:ext cx="6761559" cy="676155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08528" y="478155"/>
            <a:ext cx="11515130" cy="543282"/>
          </a:xfrm>
          <a:prstGeom prst="rect">
            <a:avLst/>
          </a:prstGeom>
          <a:noFill/>
          <a:ln/>
        </p:spPr>
        <p:txBody>
          <a:bodyPr wrap="none" lIns="0" tIns="0" rIns="0" bIns="0" rtlCol="0" anchor="t"/>
          <a:lstStyle/>
          <a:p>
            <a:pPr algn="l" indent="0" marL="0">
              <a:lnSpc>
                <a:spcPts val="4250"/>
              </a:lnSpc>
              <a:buNone/>
            </a:pPr>
            <a:r>
              <a:rPr lang="en-US" sz="3400" b="1" dirty="0">
                <a:solidFill>
                  <a:srgbClr val="0C0D0F"/>
                </a:solidFill>
                <a:latin typeface="Hubot Sans Bold" pitchFamily="34" charset="0"/>
                <a:ea typeface="Hubot Sans Bold" pitchFamily="34" charset="-122"/>
                <a:cs typeface="Hubot Sans Bold" pitchFamily="34" charset="-120"/>
              </a:rPr>
              <a:t>Deep Dive Analytics: Business Case Studies</a:t>
            </a:r>
            <a:endParaRPr lang="en-US" sz="3400" dirty="0"/>
          </a:p>
        </p:txBody>
      </p:sp>
      <p:sp>
        <p:nvSpPr>
          <p:cNvPr id="3" name="Text 1"/>
          <p:cNvSpPr/>
          <p:nvPr/>
        </p:nvSpPr>
        <p:spPr>
          <a:xfrm>
            <a:off x="608528" y="1369100"/>
            <a:ext cx="13413343" cy="278130"/>
          </a:xfrm>
          <a:prstGeom prst="rect">
            <a:avLst/>
          </a:prstGeom>
          <a:noFill/>
          <a:ln/>
        </p:spPr>
        <p:txBody>
          <a:bodyPr wrap="none" lIns="0" tIns="0" rIns="0" bIns="0" rtlCol="0" anchor="t"/>
          <a:lstStyle/>
          <a:p>
            <a:pPr algn="l" indent="0" marL="0">
              <a:lnSpc>
                <a:spcPts val="2150"/>
              </a:lnSpc>
              <a:buNone/>
            </a:pPr>
            <a:r>
              <a:rPr lang="en-US" sz="1350" dirty="0">
                <a:solidFill>
                  <a:srgbClr val="55575A"/>
                </a:solidFill>
                <a:latin typeface="Roboto Condensed" pitchFamily="34" charset="0"/>
                <a:ea typeface="Roboto Condensed" pitchFamily="34" charset="-122"/>
                <a:cs typeface="Roboto Condensed" pitchFamily="34" charset="-120"/>
              </a:rPr>
              <a:t>Five critical business questions were addressed through dedicated analytical views within the dashboard, translating data into strategic directives.</a:t>
            </a:r>
            <a:endParaRPr lang="en-US" sz="1350" dirty="0"/>
          </a:p>
        </p:txBody>
      </p:sp>
      <p:sp>
        <p:nvSpPr>
          <p:cNvPr id="4" name="Shape 2"/>
          <p:cNvSpPr/>
          <p:nvPr/>
        </p:nvSpPr>
        <p:spPr>
          <a:xfrm>
            <a:off x="608528" y="1842849"/>
            <a:ext cx="695444" cy="1043226"/>
          </a:xfrm>
          <a:prstGeom prst="roundRect">
            <a:avLst>
              <a:gd name="adj" fmla="val 360061"/>
            </a:avLst>
          </a:prstGeom>
          <a:solidFill>
            <a:srgbClr val="C8CAC1">
              <a:alpha val="50000"/>
            </a:srgbClr>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25818" y="2234089"/>
            <a:ext cx="260747" cy="260747"/>
          </a:xfrm>
          <a:prstGeom prst="rect">
            <a:avLst/>
          </a:prstGeom>
        </p:spPr>
      </p:pic>
      <p:sp>
        <p:nvSpPr>
          <p:cNvPr id="6" name="Text 3"/>
          <p:cNvSpPr/>
          <p:nvPr/>
        </p:nvSpPr>
        <p:spPr>
          <a:xfrm>
            <a:off x="1477804" y="2016681"/>
            <a:ext cx="3129201" cy="271701"/>
          </a:xfrm>
          <a:prstGeom prst="rect">
            <a:avLst/>
          </a:prstGeom>
          <a:noFill/>
          <a:ln/>
        </p:spPr>
        <p:txBody>
          <a:bodyPr wrap="none" lIns="0" tIns="0" rIns="0" bIns="0" rtlCol="0" anchor="t"/>
          <a:lstStyle/>
          <a:p>
            <a:pPr algn="l" indent="0" marL="0">
              <a:lnSpc>
                <a:spcPts val="2100"/>
              </a:lnSpc>
              <a:buNone/>
            </a:pPr>
            <a:r>
              <a:rPr lang="en-US" sz="1700" b="1" dirty="0">
                <a:solidFill>
                  <a:srgbClr val="55575A"/>
                </a:solidFill>
                <a:latin typeface="Hubot Sans Bold" pitchFamily="34" charset="0"/>
                <a:ea typeface="Hubot Sans Bold" pitchFamily="34" charset="-122"/>
                <a:cs typeface="Hubot Sans Bold" pitchFamily="34" charset="-120"/>
              </a:rPr>
              <a:t>Transaction Dynamics</a:t>
            </a:r>
            <a:endParaRPr lang="en-US" sz="1700" dirty="0"/>
          </a:p>
        </p:txBody>
      </p:sp>
      <p:sp>
        <p:nvSpPr>
          <p:cNvPr id="7" name="Text 4"/>
          <p:cNvSpPr/>
          <p:nvPr/>
        </p:nvSpPr>
        <p:spPr>
          <a:xfrm>
            <a:off x="1477804" y="2392680"/>
            <a:ext cx="12544068" cy="278130"/>
          </a:xfrm>
          <a:prstGeom prst="rect">
            <a:avLst/>
          </a:prstGeom>
          <a:noFill/>
          <a:ln/>
        </p:spPr>
        <p:txBody>
          <a:bodyPr wrap="none" lIns="0" tIns="0" rIns="0" bIns="0" rtlCol="0" anchor="t"/>
          <a:lstStyle/>
          <a:p>
            <a:pPr algn="l" indent="0" marL="0">
              <a:lnSpc>
                <a:spcPts val="2150"/>
              </a:lnSpc>
              <a:buNone/>
            </a:pPr>
            <a:r>
              <a:rPr lang="en-US" sz="1350" dirty="0">
                <a:solidFill>
                  <a:srgbClr val="55575A"/>
                </a:solidFill>
                <a:latin typeface="Roboto Condensed" pitchFamily="34" charset="0"/>
                <a:ea typeface="Roboto Condensed" pitchFamily="34" charset="-122"/>
                <a:cs typeface="Roboto Condensed" pitchFamily="34" charset="-120"/>
              </a:rPr>
              <a:t>Analyzing state-wise trends, payment type distribution, and identifying regional preferences.</a:t>
            </a:r>
            <a:endParaRPr lang="en-US" sz="1350" dirty="0"/>
          </a:p>
        </p:txBody>
      </p:sp>
      <p:sp>
        <p:nvSpPr>
          <p:cNvPr id="8" name="Shape 5"/>
          <p:cNvSpPr/>
          <p:nvPr/>
        </p:nvSpPr>
        <p:spPr>
          <a:xfrm>
            <a:off x="608528" y="3059906"/>
            <a:ext cx="695444" cy="1043226"/>
          </a:xfrm>
          <a:prstGeom prst="roundRect">
            <a:avLst>
              <a:gd name="adj" fmla="val 360061"/>
            </a:avLst>
          </a:prstGeom>
          <a:solidFill>
            <a:srgbClr val="C8CAC1">
              <a:alpha val="50000"/>
            </a:srgbClr>
          </a:solidFill>
          <a:ln/>
        </p:spPr>
      </p:sp>
      <p:pic>
        <p:nvPicPr>
          <p:cNvPr id="9"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818" y="3451146"/>
            <a:ext cx="260747" cy="260747"/>
          </a:xfrm>
          <a:prstGeom prst="rect">
            <a:avLst/>
          </a:prstGeom>
        </p:spPr>
      </p:pic>
      <p:sp>
        <p:nvSpPr>
          <p:cNvPr id="10" name="Text 6"/>
          <p:cNvSpPr/>
          <p:nvPr/>
        </p:nvSpPr>
        <p:spPr>
          <a:xfrm>
            <a:off x="1477804" y="3233738"/>
            <a:ext cx="3645456" cy="271701"/>
          </a:xfrm>
          <a:prstGeom prst="rect">
            <a:avLst/>
          </a:prstGeom>
          <a:noFill/>
          <a:ln/>
        </p:spPr>
        <p:txBody>
          <a:bodyPr wrap="none" lIns="0" tIns="0" rIns="0" bIns="0" rtlCol="0" anchor="t"/>
          <a:lstStyle/>
          <a:p>
            <a:pPr algn="l" indent="0" marL="0">
              <a:lnSpc>
                <a:spcPts val="2100"/>
              </a:lnSpc>
              <a:buNone/>
            </a:pPr>
            <a:r>
              <a:rPr lang="en-US" sz="1700" b="1" dirty="0">
                <a:solidFill>
                  <a:srgbClr val="55575A"/>
                </a:solidFill>
                <a:latin typeface="Hubot Sans Bold" pitchFamily="34" charset="0"/>
                <a:ea typeface="Hubot Sans Bold" pitchFamily="34" charset="-122"/>
                <a:cs typeface="Hubot Sans Bold" pitchFamily="34" charset="-120"/>
              </a:rPr>
              <a:t>Device Usage &amp; Engagement</a:t>
            </a:r>
            <a:endParaRPr lang="en-US" sz="1700" dirty="0"/>
          </a:p>
        </p:txBody>
      </p:sp>
      <p:sp>
        <p:nvSpPr>
          <p:cNvPr id="11" name="Text 7"/>
          <p:cNvSpPr/>
          <p:nvPr/>
        </p:nvSpPr>
        <p:spPr>
          <a:xfrm>
            <a:off x="1477804" y="3609737"/>
            <a:ext cx="12544068" cy="278130"/>
          </a:xfrm>
          <a:prstGeom prst="rect">
            <a:avLst/>
          </a:prstGeom>
          <a:noFill/>
          <a:ln/>
        </p:spPr>
        <p:txBody>
          <a:bodyPr wrap="none" lIns="0" tIns="0" rIns="0" bIns="0" rtlCol="0" anchor="t"/>
          <a:lstStyle/>
          <a:p>
            <a:pPr algn="l" indent="0" marL="0">
              <a:lnSpc>
                <a:spcPts val="2150"/>
              </a:lnSpc>
              <a:buNone/>
            </a:pPr>
            <a:r>
              <a:rPr lang="en-US" sz="1350" dirty="0">
                <a:solidFill>
                  <a:srgbClr val="55575A"/>
                </a:solidFill>
                <a:latin typeface="Roboto Condensed" pitchFamily="34" charset="0"/>
                <a:ea typeface="Roboto Condensed" pitchFamily="34" charset="-122"/>
                <a:cs typeface="Roboto Condensed" pitchFamily="34" charset="-120"/>
              </a:rPr>
              <a:t>Insights into the most popular device brands and district-level application utilization rates.</a:t>
            </a:r>
            <a:endParaRPr lang="en-US" sz="1350" dirty="0"/>
          </a:p>
        </p:txBody>
      </p:sp>
      <p:sp>
        <p:nvSpPr>
          <p:cNvPr id="12" name="Shape 8"/>
          <p:cNvSpPr/>
          <p:nvPr/>
        </p:nvSpPr>
        <p:spPr>
          <a:xfrm>
            <a:off x="608528" y="4276963"/>
            <a:ext cx="695444" cy="1043226"/>
          </a:xfrm>
          <a:prstGeom prst="roundRect">
            <a:avLst>
              <a:gd name="adj" fmla="val 360061"/>
            </a:avLst>
          </a:prstGeom>
          <a:solidFill>
            <a:srgbClr val="C8CAC1">
              <a:alpha val="50000"/>
            </a:srgbClr>
          </a:solidFill>
          <a:ln/>
        </p:spPr>
      </p:sp>
      <p:pic>
        <p:nvPicPr>
          <p:cNvPr id="13"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5818" y="4668203"/>
            <a:ext cx="260747" cy="260747"/>
          </a:xfrm>
          <a:prstGeom prst="rect">
            <a:avLst/>
          </a:prstGeom>
        </p:spPr>
      </p:pic>
      <p:sp>
        <p:nvSpPr>
          <p:cNvPr id="14" name="Text 9"/>
          <p:cNvSpPr/>
          <p:nvPr/>
        </p:nvSpPr>
        <p:spPr>
          <a:xfrm>
            <a:off x="1477804" y="4450794"/>
            <a:ext cx="3734991" cy="271701"/>
          </a:xfrm>
          <a:prstGeom prst="rect">
            <a:avLst/>
          </a:prstGeom>
          <a:noFill/>
          <a:ln/>
        </p:spPr>
        <p:txBody>
          <a:bodyPr wrap="none" lIns="0" tIns="0" rIns="0" bIns="0" rtlCol="0" anchor="t"/>
          <a:lstStyle/>
          <a:p>
            <a:pPr algn="l" indent="0" marL="0">
              <a:lnSpc>
                <a:spcPts val="2100"/>
              </a:lnSpc>
              <a:buNone/>
            </a:pPr>
            <a:r>
              <a:rPr lang="en-US" sz="1700" b="1" dirty="0">
                <a:solidFill>
                  <a:srgbClr val="55575A"/>
                </a:solidFill>
                <a:latin typeface="Hubot Sans Bold" pitchFamily="34" charset="0"/>
                <a:ea typeface="Hubot Sans Bold" pitchFamily="34" charset="-122"/>
                <a:cs typeface="Hubot Sans Bold" pitchFamily="34" charset="-120"/>
              </a:rPr>
              <a:t>Insurance Market Analysis</a:t>
            </a:r>
            <a:endParaRPr lang="en-US" sz="1700" dirty="0"/>
          </a:p>
        </p:txBody>
      </p:sp>
      <p:sp>
        <p:nvSpPr>
          <p:cNvPr id="15" name="Text 10"/>
          <p:cNvSpPr/>
          <p:nvPr/>
        </p:nvSpPr>
        <p:spPr>
          <a:xfrm>
            <a:off x="1477804" y="4826794"/>
            <a:ext cx="12544068" cy="278130"/>
          </a:xfrm>
          <a:prstGeom prst="rect">
            <a:avLst/>
          </a:prstGeom>
          <a:noFill/>
          <a:ln/>
        </p:spPr>
        <p:txBody>
          <a:bodyPr wrap="none" lIns="0" tIns="0" rIns="0" bIns="0" rtlCol="0" anchor="t"/>
          <a:lstStyle/>
          <a:p>
            <a:pPr algn="l" indent="0" marL="0">
              <a:lnSpc>
                <a:spcPts val="2150"/>
              </a:lnSpc>
              <a:buNone/>
            </a:pPr>
            <a:r>
              <a:rPr lang="en-US" sz="1350" dirty="0">
                <a:solidFill>
                  <a:srgbClr val="55575A"/>
                </a:solidFill>
                <a:latin typeface="Roboto Condensed" pitchFamily="34" charset="0"/>
                <a:ea typeface="Roboto Condensed" pitchFamily="34" charset="-122"/>
                <a:cs typeface="Roboto Condensed" pitchFamily="34" charset="-120"/>
              </a:rPr>
              <a:t>Tracking the growth trajectory and geographical coverage of the digital insurance sector.</a:t>
            </a:r>
            <a:endParaRPr lang="en-US" sz="1350" dirty="0"/>
          </a:p>
        </p:txBody>
      </p:sp>
      <p:sp>
        <p:nvSpPr>
          <p:cNvPr id="16" name="Shape 11"/>
          <p:cNvSpPr/>
          <p:nvPr/>
        </p:nvSpPr>
        <p:spPr>
          <a:xfrm>
            <a:off x="608528" y="5494020"/>
            <a:ext cx="695444" cy="1043226"/>
          </a:xfrm>
          <a:prstGeom prst="roundRect">
            <a:avLst>
              <a:gd name="adj" fmla="val 360061"/>
            </a:avLst>
          </a:prstGeom>
          <a:solidFill>
            <a:srgbClr val="C8CAC1">
              <a:alpha val="50000"/>
            </a:srgbClr>
          </a:solidFill>
          <a:ln/>
        </p:spPr>
      </p:sp>
      <p:pic>
        <p:nvPicPr>
          <p:cNvPr id="17"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5818" y="5885259"/>
            <a:ext cx="260747" cy="260747"/>
          </a:xfrm>
          <a:prstGeom prst="rect">
            <a:avLst/>
          </a:prstGeom>
        </p:spPr>
      </p:pic>
      <p:sp>
        <p:nvSpPr>
          <p:cNvPr id="18" name="Text 12"/>
          <p:cNvSpPr/>
          <p:nvPr/>
        </p:nvSpPr>
        <p:spPr>
          <a:xfrm>
            <a:off x="1477804" y="5667851"/>
            <a:ext cx="3738682" cy="271701"/>
          </a:xfrm>
          <a:prstGeom prst="rect">
            <a:avLst/>
          </a:prstGeom>
          <a:noFill/>
          <a:ln/>
        </p:spPr>
        <p:txBody>
          <a:bodyPr wrap="none" lIns="0" tIns="0" rIns="0" bIns="0" rtlCol="0" anchor="t"/>
          <a:lstStyle/>
          <a:p>
            <a:pPr algn="l" indent="0" marL="0">
              <a:lnSpc>
                <a:spcPts val="2100"/>
              </a:lnSpc>
              <a:buNone/>
            </a:pPr>
            <a:r>
              <a:rPr lang="en-US" sz="1700" b="1" dirty="0">
                <a:solidFill>
                  <a:srgbClr val="55575A"/>
                </a:solidFill>
                <a:latin typeface="Hubot Sans Bold" pitchFamily="34" charset="0"/>
                <a:ea typeface="Hubot Sans Bold" pitchFamily="34" charset="-122"/>
                <a:cs typeface="Hubot Sans Bold" pitchFamily="34" charset="-120"/>
              </a:rPr>
              <a:t>Market Expansion Strategy</a:t>
            </a:r>
            <a:endParaRPr lang="en-US" sz="1700" dirty="0"/>
          </a:p>
        </p:txBody>
      </p:sp>
      <p:sp>
        <p:nvSpPr>
          <p:cNvPr id="19" name="Text 13"/>
          <p:cNvSpPr/>
          <p:nvPr/>
        </p:nvSpPr>
        <p:spPr>
          <a:xfrm>
            <a:off x="1477804" y="6043851"/>
            <a:ext cx="12544068" cy="278130"/>
          </a:xfrm>
          <a:prstGeom prst="rect">
            <a:avLst/>
          </a:prstGeom>
          <a:noFill/>
          <a:ln/>
        </p:spPr>
        <p:txBody>
          <a:bodyPr wrap="none" lIns="0" tIns="0" rIns="0" bIns="0" rtlCol="0" anchor="t"/>
          <a:lstStyle/>
          <a:p>
            <a:pPr algn="l" indent="0" marL="0">
              <a:lnSpc>
                <a:spcPts val="2150"/>
              </a:lnSpc>
              <a:buNone/>
            </a:pPr>
            <a:r>
              <a:rPr lang="en-US" sz="1350" dirty="0">
                <a:solidFill>
                  <a:srgbClr val="55575A"/>
                </a:solidFill>
                <a:latin typeface="Roboto Condensed" pitchFamily="34" charset="0"/>
                <a:ea typeface="Roboto Condensed" pitchFamily="34" charset="-122"/>
                <a:cs typeface="Roboto Condensed" pitchFamily="34" charset="-120"/>
              </a:rPr>
              <a:t>Pinpointing high-potential states based on low penetration and high growth metrics for future expansion.</a:t>
            </a:r>
            <a:endParaRPr lang="en-US" sz="1350" dirty="0"/>
          </a:p>
        </p:txBody>
      </p:sp>
      <p:sp>
        <p:nvSpPr>
          <p:cNvPr id="20" name="Shape 14"/>
          <p:cNvSpPr/>
          <p:nvPr/>
        </p:nvSpPr>
        <p:spPr>
          <a:xfrm>
            <a:off x="608528" y="6711077"/>
            <a:ext cx="695444" cy="1043226"/>
          </a:xfrm>
          <a:prstGeom prst="roundRect">
            <a:avLst>
              <a:gd name="adj" fmla="val 360061"/>
            </a:avLst>
          </a:prstGeom>
          <a:solidFill>
            <a:srgbClr val="C8CAC1">
              <a:alpha val="50000"/>
            </a:srgbClr>
          </a:solidFill>
          <a:ln/>
        </p:spPr>
      </p:sp>
      <p:pic>
        <p:nvPicPr>
          <p:cNvPr id="21"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5818" y="7102316"/>
            <a:ext cx="260747" cy="260747"/>
          </a:xfrm>
          <a:prstGeom prst="rect">
            <a:avLst/>
          </a:prstGeom>
        </p:spPr>
      </p:pic>
      <p:sp>
        <p:nvSpPr>
          <p:cNvPr id="22" name="Text 15"/>
          <p:cNvSpPr/>
          <p:nvPr/>
        </p:nvSpPr>
        <p:spPr>
          <a:xfrm>
            <a:off x="1477804" y="6884908"/>
            <a:ext cx="2965609" cy="271701"/>
          </a:xfrm>
          <a:prstGeom prst="rect">
            <a:avLst/>
          </a:prstGeom>
          <a:noFill/>
          <a:ln/>
        </p:spPr>
        <p:txBody>
          <a:bodyPr wrap="none" lIns="0" tIns="0" rIns="0" bIns="0" rtlCol="0" anchor="t"/>
          <a:lstStyle/>
          <a:p>
            <a:pPr algn="l" indent="0" marL="0">
              <a:lnSpc>
                <a:spcPts val="2100"/>
              </a:lnSpc>
              <a:buNone/>
            </a:pPr>
            <a:r>
              <a:rPr lang="en-US" sz="1700" b="1" dirty="0">
                <a:solidFill>
                  <a:srgbClr val="55575A"/>
                </a:solidFill>
                <a:latin typeface="Hubot Sans Bold" pitchFamily="34" charset="0"/>
                <a:ea typeface="Hubot Sans Bold" pitchFamily="34" charset="-122"/>
                <a:cs typeface="Hubot Sans Bold" pitchFamily="34" charset="-120"/>
              </a:rPr>
              <a:t>User Growth Analysis</a:t>
            </a:r>
            <a:endParaRPr lang="en-US" sz="1700" dirty="0"/>
          </a:p>
        </p:txBody>
      </p:sp>
      <p:sp>
        <p:nvSpPr>
          <p:cNvPr id="23" name="Text 16"/>
          <p:cNvSpPr/>
          <p:nvPr/>
        </p:nvSpPr>
        <p:spPr>
          <a:xfrm>
            <a:off x="1477804" y="7260908"/>
            <a:ext cx="12544068" cy="278130"/>
          </a:xfrm>
          <a:prstGeom prst="rect">
            <a:avLst/>
          </a:prstGeom>
          <a:noFill/>
          <a:ln/>
        </p:spPr>
        <p:txBody>
          <a:bodyPr wrap="none" lIns="0" tIns="0" rIns="0" bIns="0" rtlCol="0" anchor="t"/>
          <a:lstStyle/>
          <a:p>
            <a:pPr algn="l" indent="0" marL="0">
              <a:lnSpc>
                <a:spcPts val="2150"/>
              </a:lnSpc>
              <a:buNone/>
            </a:pPr>
            <a:r>
              <a:rPr lang="en-US" sz="1350" dirty="0">
                <a:solidFill>
                  <a:srgbClr val="55575A"/>
                </a:solidFill>
                <a:latin typeface="Roboto Condensed" pitchFamily="34" charset="0"/>
                <a:ea typeface="Roboto Condensed" pitchFamily="34" charset="-122"/>
                <a:cs typeface="Roboto Condensed" pitchFamily="34" charset="-120"/>
              </a:rPr>
              <a:t>Detailed tracking of new user registration rates and long-term user retention metrics.</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63416" y="816173"/>
            <a:ext cx="12274391" cy="592336"/>
          </a:xfrm>
          <a:prstGeom prst="rect">
            <a:avLst/>
          </a:prstGeom>
          <a:noFill/>
          <a:ln/>
        </p:spPr>
        <p:txBody>
          <a:bodyPr wrap="none" lIns="0" tIns="0" rIns="0" bIns="0" rtlCol="0" anchor="t"/>
          <a:lstStyle/>
          <a:p>
            <a:pPr algn="l" indent="0" marL="0">
              <a:lnSpc>
                <a:spcPts val="4650"/>
              </a:lnSpc>
              <a:buNone/>
            </a:pPr>
            <a:r>
              <a:rPr lang="en-US" sz="3700" b="1" dirty="0">
                <a:solidFill>
                  <a:srgbClr val="0C0D0F"/>
                </a:solidFill>
                <a:latin typeface="Hubot Sans Bold" pitchFamily="34" charset="0"/>
                <a:ea typeface="Hubot Sans Bold" pitchFamily="34" charset="-122"/>
                <a:cs typeface="Hubot Sans Bold" pitchFamily="34" charset="-120"/>
              </a:rPr>
              <a:t>Sample Visualizations: Data Made Visible</a:t>
            </a:r>
            <a:endParaRPr lang="en-US" sz="3700" dirty="0"/>
          </a:p>
        </p:txBody>
      </p:sp>
      <p:sp>
        <p:nvSpPr>
          <p:cNvPr id="3" name="Text 1"/>
          <p:cNvSpPr/>
          <p:nvPr/>
        </p:nvSpPr>
        <p:spPr>
          <a:xfrm>
            <a:off x="663416" y="1787604"/>
            <a:ext cx="13303568" cy="303252"/>
          </a:xfrm>
          <a:prstGeom prst="rect">
            <a:avLst/>
          </a:prstGeom>
          <a:noFill/>
          <a:ln/>
        </p:spPr>
        <p:txBody>
          <a:bodyPr wrap="none" lIns="0" tIns="0" rIns="0" bIns="0" rtlCol="0" anchor="t"/>
          <a:lstStyle/>
          <a:p>
            <a:pPr algn="l" indent="0" marL="0">
              <a:lnSpc>
                <a:spcPts val="2350"/>
              </a:lnSpc>
              <a:buNone/>
            </a:pPr>
            <a:r>
              <a:rPr lang="en-US" sz="1450" dirty="0">
                <a:solidFill>
                  <a:srgbClr val="55575A"/>
                </a:solidFill>
                <a:latin typeface="Roboto Condensed" pitchFamily="34" charset="0"/>
                <a:ea typeface="Roboto Condensed" pitchFamily="34" charset="-122"/>
                <a:cs typeface="Roboto Condensed" pitchFamily="34" charset="-120"/>
              </a:rPr>
              <a:t>These visualization examples demonstrate how complex transactional data is rendered into clear, compelling, and interactive charts for immediate comprehension.</a:t>
            </a:r>
            <a:endParaRPr lang="en-US" sz="1450" dirty="0"/>
          </a:p>
        </p:txBody>
      </p:sp>
      <p:pic>
        <p:nvPicPr>
          <p:cNvPr id="4" name="Image 0" descr="preencoded.png">    </p:cNvPr>
          <p:cNvPicPr>
            <a:picLocks noChangeAspect="1"/>
          </p:cNvPicPr>
          <p:nvPr/>
        </p:nvPicPr>
        <p:blipFill>
          <a:blip r:embed="rId1"/>
          <a:stretch>
            <a:fillRect/>
          </a:stretch>
        </p:blipFill>
        <p:spPr>
          <a:xfrm>
            <a:off x="671036" y="2427327"/>
            <a:ext cx="3208377" cy="3208377"/>
          </a:xfrm>
          <a:prstGeom prst="rect">
            <a:avLst/>
          </a:prstGeom>
        </p:spPr>
      </p:pic>
      <p:pic>
        <p:nvPicPr>
          <p:cNvPr id="5" name="Image 1" descr="preencoded.png">    </p:cNvPr>
          <p:cNvPicPr>
            <a:picLocks noChangeAspect="1"/>
          </p:cNvPicPr>
          <p:nvPr/>
        </p:nvPicPr>
        <p:blipFill>
          <a:blip r:embed="rId2"/>
          <a:stretch>
            <a:fillRect/>
          </a:stretch>
        </p:blipFill>
        <p:spPr>
          <a:xfrm>
            <a:off x="4030980" y="2427327"/>
            <a:ext cx="3208377" cy="3208377"/>
          </a:xfrm>
          <a:prstGeom prst="rect">
            <a:avLst/>
          </a:prstGeom>
        </p:spPr>
      </p:pic>
      <p:pic>
        <p:nvPicPr>
          <p:cNvPr id="6" name="Image 2" descr="preencoded.png">    </p:cNvPr>
          <p:cNvPicPr>
            <a:picLocks noChangeAspect="1"/>
          </p:cNvPicPr>
          <p:nvPr/>
        </p:nvPicPr>
        <p:blipFill>
          <a:blip r:embed="rId3"/>
          <a:stretch>
            <a:fillRect/>
          </a:stretch>
        </p:blipFill>
        <p:spPr>
          <a:xfrm>
            <a:off x="7390924" y="2427327"/>
            <a:ext cx="3208377" cy="3208377"/>
          </a:xfrm>
          <a:prstGeom prst="rect">
            <a:avLst/>
          </a:prstGeom>
        </p:spPr>
      </p:pic>
      <p:pic>
        <p:nvPicPr>
          <p:cNvPr id="7" name="Image 3" descr="preencoded.png">    </p:cNvPr>
          <p:cNvPicPr>
            <a:picLocks noChangeAspect="1"/>
          </p:cNvPicPr>
          <p:nvPr/>
        </p:nvPicPr>
        <p:blipFill>
          <a:blip r:embed="rId4"/>
          <a:stretch>
            <a:fillRect/>
          </a:stretch>
        </p:blipFill>
        <p:spPr>
          <a:xfrm>
            <a:off x="10750868" y="2427327"/>
            <a:ext cx="3208496" cy="3208496"/>
          </a:xfrm>
          <a:prstGeom prst="rect">
            <a:avLst/>
          </a:prstGeom>
        </p:spPr>
      </p:pic>
      <p:sp>
        <p:nvSpPr>
          <p:cNvPr id="8" name="Shape 2"/>
          <p:cNvSpPr/>
          <p:nvPr/>
        </p:nvSpPr>
        <p:spPr>
          <a:xfrm>
            <a:off x="663416" y="5972294"/>
            <a:ext cx="6557010" cy="1441133"/>
          </a:xfrm>
          <a:prstGeom prst="roundRect">
            <a:avLst>
              <a:gd name="adj" fmla="val 7614"/>
            </a:avLst>
          </a:prstGeom>
          <a:solidFill>
            <a:srgbClr val="E8E8E3"/>
          </a:solidFill>
          <a:ln w="22860">
            <a:solidFill>
              <a:srgbClr val="C8CAC1"/>
            </a:solidFill>
            <a:prstDash val="solid"/>
          </a:ln>
        </p:spPr>
      </p:sp>
      <p:sp>
        <p:nvSpPr>
          <p:cNvPr id="9" name="Shape 3"/>
          <p:cNvSpPr/>
          <p:nvPr/>
        </p:nvSpPr>
        <p:spPr>
          <a:xfrm>
            <a:off x="640556" y="5972294"/>
            <a:ext cx="91440" cy="1441133"/>
          </a:xfrm>
          <a:prstGeom prst="roundRect">
            <a:avLst>
              <a:gd name="adj" fmla="val 31095"/>
            </a:avLst>
          </a:prstGeom>
          <a:solidFill>
            <a:srgbClr val="C8CAC1"/>
          </a:solidFill>
          <a:ln/>
        </p:spPr>
      </p:sp>
      <p:sp>
        <p:nvSpPr>
          <p:cNvPr id="10" name="Text 4"/>
          <p:cNvSpPr/>
          <p:nvPr/>
        </p:nvSpPr>
        <p:spPr>
          <a:xfrm>
            <a:off x="944404" y="6184702"/>
            <a:ext cx="2369820" cy="296108"/>
          </a:xfrm>
          <a:prstGeom prst="rect">
            <a:avLst/>
          </a:prstGeom>
          <a:noFill/>
          <a:ln/>
        </p:spPr>
        <p:txBody>
          <a:bodyPr wrap="none" lIns="0" tIns="0" rIns="0" bIns="0" rtlCol="0" anchor="t"/>
          <a:lstStyle/>
          <a:p>
            <a:pPr algn="l" indent="0" marL="0">
              <a:lnSpc>
                <a:spcPts val="2300"/>
              </a:lnSpc>
              <a:buNone/>
            </a:pPr>
            <a:r>
              <a:rPr lang="en-US" sz="1850" b="1" dirty="0">
                <a:solidFill>
                  <a:srgbClr val="55575A"/>
                </a:solidFill>
                <a:latin typeface="Hubot Sans Bold" pitchFamily="34" charset="0"/>
                <a:ea typeface="Hubot Sans Bold" pitchFamily="34" charset="-122"/>
                <a:cs typeface="Hubot Sans Bold" pitchFamily="34" charset="-120"/>
              </a:rPr>
              <a:t>Choropleth Map</a:t>
            </a:r>
            <a:endParaRPr lang="en-US" sz="1850" dirty="0"/>
          </a:p>
        </p:txBody>
      </p:sp>
      <p:sp>
        <p:nvSpPr>
          <p:cNvPr id="11" name="Text 5"/>
          <p:cNvSpPr/>
          <p:nvPr/>
        </p:nvSpPr>
        <p:spPr>
          <a:xfrm>
            <a:off x="944404" y="6594515"/>
            <a:ext cx="6063615" cy="606504"/>
          </a:xfrm>
          <a:prstGeom prst="rect">
            <a:avLst/>
          </a:prstGeom>
          <a:noFill/>
          <a:ln/>
        </p:spPr>
        <p:txBody>
          <a:bodyPr wrap="square" lIns="0" tIns="0" rIns="0" bIns="0" rtlCol="0" anchor="t"/>
          <a:lstStyle/>
          <a:p>
            <a:pPr algn="l" indent="0" marL="0">
              <a:lnSpc>
                <a:spcPts val="2350"/>
              </a:lnSpc>
              <a:buNone/>
            </a:pPr>
            <a:r>
              <a:rPr lang="en-US" sz="1450" dirty="0">
                <a:solidFill>
                  <a:srgbClr val="55575A"/>
                </a:solidFill>
                <a:latin typeface="Roboto Condensed" pitchFamily="34" charset="0"/>
                <a:ea typeface="Roboto Condensed" pitchFamily="34" charset="-122"/>
                <a:cs typeface="Roboto Condensed" pitchFamily="34" charset="-120"/>
              </a:rPr>
              <a:t>Visualizing state-wise transaction density to instantly highlight high-activity zones.</a:t>
            </a:r>
            <a:endParaRPr lang="en-US" sz="1450" dirty="0"/>
          </a:p>
        </p:txBody>
      </p:sp>
      <p:sp>
        <p:nvSpPr>
          <p:cNvPr id="12" name="Shape 6"/>
          <p:cNvSpPr/>
          <p:nvPr/>
        </p:nvSpPr>
        <p:spPr>
          <a:xfrm>
            <a:off x="7409974" y="5972294"/>
            <a:ext cx="6557010" cy="1441133"/>
          </a:xfrm>
          <a:prstGeom prst="roundRect">
            <a:avLst>
              <a:gd name="adj" fmla="val 7614"/>
            </a:avLst>
          </a:prstGeom>
          <a:solidFill>
            <a:srgbClr val="E8E8E3"/>
          </a:solidFill>
          <a:ln w="22860">
            <a:solidFill>
              <a:srgbClr val="C8CAC1"/>
            </a:solidFill>
            <a:prstDash val="solid"/>
          </a:ln>
        </p:spPr>
      </p:sp>
      <p:sp>
        <p:nvSpPr>
          <p:cNvPr id="13" name="Shape 7"/>
          <p:cNvSpPr/>
          <p:nvPr/>
        </p:nvSpPr>
        <p:spPr>
          <a:xfrm>
            <a:off x="7387114" y="5972294"/>
            <a:ext cx="91440" cy="1441133"/>
          </a:xfrm>
          <a:prstGeom prst="roundRect">
            <a:avLst>
              <a:gd name="adj" fmla="val 31095"/>
            </a:avLst>
          </a:prstGeom>
          <a:solidFill>
            <a:srgbClr val="C8CAC1"/>
          </a:solidFill>
          <a:ln/>
        </p:spPr>
      </p:sp>
      <p:sp>
        <p:nvSpPr>
          <p:cNvPr id="14" name="Text 8"/>
          <p:cNvSpPr/>
          <p:nvPr/>
        </p:nvSpPr>
        <p:spPr>
          <a:xfrm>
            <a:off x="7690961" y="6184702"/>
            <a:ext cx="3139321" cy="296108"/>
          </a:xfrm>
          <a:prstGeom prst="rect">
            <a:avLst/>
          </a:prstGeom>
          <a:noFill/>
          <a:ln/>
        </p:spPr>
        <p:txBody>
          <a:bodyPr wrap="none" lIns="0" tIns="0" rIns="0" bIns="0" rtlCol="0" anchor="t"/>
          <a:lstStyle/>
          <a:p>
            <a:pPr algn="l" indent="0" marL="0">
              <a:lnSpc>
                <a:spcPts val="2300"/>
              </a:lnSpc>
              <a:buNone/>
            </a:pPr>
            <a:r>
              <a:rPr lang="en-US" sz="1850" b="1" dirty="0">
                <a:solidFill>
                  <a:srgbClr val="55575A"/>
                </a:solidFill>
                <a:latin typeface="Hubot Sans Bold" pitchFamily="34" charset="0"/>
                <a:ea typeface="Hubot Sans Bold" pitchFamily="34" charset="-122"/>
                <a:cs typeface="Hubot Sans Bold" pitchFamily="34" charset="-120"/>
              </a:rPr>
              <a:t>Trend &amp; Distribution</a:t>
            </a:r>
            <a:endParaRPr lang="en-US" sz="1850" dirty="0"/>
          </a:p>
        </p:txBody>
      </p:sp>
      <p:sp>
        <p:nvSpPr>
          <p:cNvPr id="15" name="Text 9"/>
          <p:cNvSpPr/>
          <p:nvPr/>
        </p:nvSpPr>
        <p:spPr>
          <a:xfrm>
            <a:off x="7690961" y="6594515"/>
            <a:ext cx="6063615" cy="303252"/>
          </a:xfrm>
          <a:prstGeom prst="rect">
            <a:avLst/>
          </a:prstGeom>
          <a:noFill/>
          <a:ln/>
        </p:spPr>
        <p:txBody>
          <a:bodyPr wrap="none" lIns="0" tIns="0" rIns="0" bIns="0" rtlCol="0" anchor="t"/>
          <a:lstStyle/>
          <a:p>
            <a:pPr algn="l" indent="0" marL="0">
              <a:lnSpc>
                <a:spcPts val="2350"/>
              </a:lnSpc>
              <a:buNone/>
            </a:pPr>
            <a:r>
              <a:rPr lang="en-US" sz="1450" dirty="0">
                <a:solidFill>
                  <a:srgbClr val="55575A"/>
                </a:solidFill>
                <a:latin typeface="Roboto Condensed" pitchFamily="34" charset="0"/>
                <a:ea typeface="Roboto Condensed" pitchFamily="34" charset="-122"/>
                <a:cs typeface="Roboto Condensed" pitchFamily="34" charset="-120"/>
              </a:rPr>
              <a:t>Using bar and line charts to rank performance and track quarterly growth curves.</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2025-11-01T12:57:18Z</dcterms:created>
  <dcterms:modified xsi:type="dcterms:W3CDTF">2025-11-01T12:57:18Z</dcterms:modified>
</cp:coreProperties>
</file>